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43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137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1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138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4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14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140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36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139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45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138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36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141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42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144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39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40.xml"/>
  <Override ContentType="application/vnd.openxmlformats-officedocument.presentationml.slide+xml" PartName="/ppt/slides/slide11.xml"/>
  <Override ContentType="application/vnd.openxmlformats-officedocument.presentationml.slide+xml" PartName="/ppt/slides/slide137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43.xml"/>
  <Override ContentType="application/vnd.openxmlformats-officedocument.presentationml.slide+xml" PartName="/ppt/slides/slide117.xml"/>
  <Override ContentType="application/vnd.openxmlformats-officedocument.presentationml.slide+xml" PartName="/ppt/slides/slide145.xml"/>
  <Override ContentType="application/vnd.openxmlformats-officedocument.presentationml.slide+xml" PartName="/ppt/slides/slide13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  <p:sldId id="377" r:id="rId127"/>
    <p:sldId id="378" r:id="rId128"/>
    <p:sldId id="379" r:id="rId129"/>
    <p:sldId id="380" r:id="rId130"/>
    <p:sldId id="381" r:id="rId131"/>
    <p:sldId id="382" r:id="rId132"/>
    <p:sldId id="383" r:id="rId133"/>
    <p:sldId id="384" r:id="rId134"/>
    <p:sldId id="385" r:id="rId135"/>
    <p:sldId id="386" r:id="rId136"/>
    <p:sldId id="387" r:id="rId137"/>
    <p:sldId id="388" r:id="rId138"/>
    <p:sldId id="389" r:id="rId139"/>
    <p:sldId id="390" r:id="rId140"/>
    <p:sldId id="391" r:id="rId141"/>
    <p:sldId id="392" r:id="rId142"/>
    <p:sldId id="393" r:id="rId143"/>
    <p:sldId id="394" r:id="rId144"/>
    <p:sldId id="395" r:id="rId145"/>
    <p:sldId id="396" r:id="rId146"/>
    <p:sldId id="397" r:id="rId147"/>
    <p:sldId id="398" r:id="rId148"/>
    <p:sldId id="399" r:id="rId149"/>
    <p:sldId id="400" r:id="rId15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FDD8017-8D33-4580-917D-4DE8DDF4B629}">
  <a:tblStyle styleId="{7FDD8017-8D33-4580-917D-4DE8DDF4B62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37D60036-9F1F-437C-81F7-81A5D3CB3CF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slide" Target="slides/slide102.xml"/><Relationship Id="rId106" Type="http://schemas.openxmlformats.org/officeDocument/2006/relationships/slide" Target="slides/slide101.xml"/><Relationship Id="rId105" Type="http://schemas.openxmlformats.org/officeDocument/2006/relationships/slide" Target="slides/slide100.xml"/><Relationship Id="rId104" Type="http://schemas.openxmlformats.org/officeDocument/2006/relationships/slide" Target="slides/slide99.xml"/><Relationship Id="rId109" Type="http://schemas.openxmlformats.org/officeDocument/2006/relationships/slide" Target="slides/slide104.xml"/><Relationship Id="rId108" Type="http://schemas.openxmlformats.org/officeDocument/2006/relationships/slide" Target="slides/slide103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29" Type="http://schemas.openxmlformats.org/officeDocument/2006/relationships/slide" Target="slides/slide124.xml"/><Relationship Id="rId128" Type="http://schemas.openxmlformats.org/officeDocument/2006/relationships/slide" Target="slides/slide123.xml"/><Relationship Id="rId127" Type="http://schemas.openxmlformats.org/officeDocument/2006/relationships/slide" Target="slides/slide122.xml"/><Relationship Id="rId126" Type="http://schemas.openxmlformats.org/officeDocument/2006/relationships/slide" Target="slides/slide121.xml"/><Relationship Id="rId26" Type="http://schemas.openxmlformats.org/officeDocument/2006/relationships/slide" Target="slides/slide21.xml"/><Relationship Id="rId121" Type="http://schemas.openxmlformats.org/officeDocument/2006/relationships/slide" Target="slides/slide116.xml"/><Relationship Id="rId25" Type="http://schemas.openxmlformats.org/officeDocument/2006/relationships/slide" Target="slides/slide20.xml"/><Relationship Id="rId120" Type="http://schemas.openxmlformats.org/officeDocument/2006/relationships/slide" Target="slides/slide115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125" Type="http://schemas.openxmlformats.org/officeDocument/2006/relationships/slide" Target="slides/slide120.xml"/><Relationship Id="rId29" Type="http://schemas.openxmlformats.org/officeDocument/2006/relationships/slide" Target="slides/slide24.xml"/><Relationship Id="rId124" Type="http://schemas.openxmlformats.org/officeDocument/2006/relationships/slide" Target="slides/slide119.xml"/><Relationship Id="rId123" Type="http://schemas.openxmlformats.org/officeDocument/2006/relationships/slide" Target="slides/slide118.xml"/><Relationship Id="rId122" Type="http://schemas.openxmlformats.org/officeDocument/2006/relationships/slide" Target="slides/slide117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slide" Target="slides/slide113.xml"/><Relationship Id="rId117" Type="http://schemas.openxmlformats.org/officeDocument/2006/relationships/slide" Target="slides/slide112.xml"/><Relationship Id="rId116" Type="http://schemas.openxmlformats.org/officeDocument/2006/relationships/slide" Target="slides/slide111.xml"/><Relationship Id="rId115" Type="http://schemas.openxmlformats.org/officeDocument/2006/relationships/slide" Target="slides/slide110.xml"/><Relationship Id="rId119" Type="http://schemas.openxmlformats.org/officeDocument/2006/relationships/slide" Target="slides/slide114.xml"/><Relationship Id="rId15" Type="http://schemas.openxmlformats.org/officeDocument/2006/relationships/slide" Target="slides/slide10.xml"/><Relationship Id="rId110" Type="http://schemas.openxmlformats.org/officeDocument/2006/relationships/slide" Target="slides/slide105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slide" Target="slides/slide109.xml"/><Relationship Id="rId18" Type="http://schemas.openxmlformats.org/officeDocument/2006/relationships/slide" Target="slides/slide13.xml"/><Relationship Id="rId113" Type="http://schemas.openxmlformats.org/officeDocument/2006/relationships/slide" Target="slides/slide108.xml"/><Relationship Id="rId112" Type="http://schemas.openxmlformats.org/officeDocument/2006/relationships/slide" Target="slides/slide107.xml"/><Relationship Id="rId111" Type="http://schemas.openxmlformats.org/officeDocument/2006/relationships/slide" Target="slides/slide106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150" Type="http://schemas.openxmlformats.org/officeDocument/2006/relationships/slide" Target="slides/slide145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149" Type="http://schemas.openxmlformats.org/officeDocument/2006/relationships/slide" Target="slides/slide144.xml"/><Relationship Id="rId4" Type="http://schemas.openxmlformats.org/officeDocument/2006/relationships/slideMaster" Target="slideMasters/slideMaster1.xml"/><Relationship Id="rId148" Type="http://schemas.openxmlformats.org/officeDocument/2006/relationships/slide" Target="slides/slide143.xml"/><Relationship Id="rId9" Type="http://schemas.openxmlformats.org/officeDocument/2006/relationships/slide" Target="slides/slide4.xml"/><Relationship Id="rId143" Type="http://schemas.openxmlformats.org/officeDocument/2006/relationships/slide" Target="slides/slide138.xml"/><Relationship Id="rId142" Type="http://schemas.openxmlformats.org/officeDocument/2006/relationships/slide" Target="slides/slide137.xml"/><Relationship Id="rId141" Type="http://schemas.openxmlformats.org/officeDocument/2006/relationships/slide" Target="slides/slide136.xml"/><Relationship Id="rId140" Type="http://schemas.openxmlformats.org/officeDocument/2006/relationships/slide" Target="slides/slide135.xml"/><Relationship Id="rId5" Type="http://schemas.openxmlformats.org/officeDocument/2006/relationships/notesMaster" Target="notesMasters/notesMaster1.xml"/><Relationship Id="rId147" Type="http://schemas.openxmlformats.org/officeDocument/2006/relationships/slide" Target="slides/slide142.xml"/><Relationship Id="rId6" Type="http://schemas.openxmlformats.org/officeDocument/2006/relationships/slide" Target="slides/slide1.xml"/><Relationship Id="rId146" Type="http://schemas.openxmlformats.org/officeDocument/2006/relationships/slide" Target="slides/slide141.xml"/><Relationship Id="rId7" Type="http://schemas.openxmlformats.org/officeDocument/2006/relationships/slide" Target="slides/slide2.xml"/><Relationship Id="rId145" Type="http://schemas.openxmlformats.org/officeDocument/2006/relationships/slide" Target="slides/slide140.xml"/><Relationship Id="rId8" Type="http://schemas.openxmlformats.org/officeDocument/2006/relationships/slide" Target="slides/slide3.xml"/><Relationship Id="rId144" Type="http://schemas.openxmlformats.org/officeDocument/2006/relationships/slide" Target="slides/slide139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139" Type="http://schemas.openxmlformats.org/officeDocument/2006/relationships/slide" Target="slides/slide134.xml"/><Relationship Id="rId138" Type="http://schemas.openxmlformats.org/officeDocument/2006/relationships/slide" Target="slides/slide133.xml"/><Relationship Id="rId137" Type="http://schemas.openxmlformats.org/officeDocument/2006/relationships/slide" Target="slides/slide132.xml"/><Relationship Id="rId132" Type="http://schemas.openxmlformats.org/officeDocument/2006/relationships/slide" Target="slides/slide127.xml"/><Relationship Id="rId131" Type="http://schemas.openxmlformats.org/officeDocument/2006/relationships/slide" Target="slides/slide126.xml"/><Relationship Id="rId130" Type="http://schemas.openxmlformats.org/officeDocument/2006/relationships/slide" Target="slides/slide125.xml"/><Relationship Id="rId136" Type="http://schemas.openxmlformats.org/officeDocument/2006/relationships/slide" Target="slides/slide131.xml"/><Relationship Id="rId135" Type="http://schemas.openxmlformats.org/officeDocument/2006/relationships/slide" Target="slides/slide130.xml"/><Relationship Id="rId134" Type="http://schemas.openxmlformats.org/officeDocument/2006/relationships/slide" Target="slides/slide129.xml"/><Relationship Id="rId133" Type="http://schemas.openxmlformats.org/officeDocument/2006/relationships/slide" Target="slides/slide128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7" name="Shape 3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8" name="Shape 3888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9" name="Shape 38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3" name="Shape 3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4" name="Shape 39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5" name="Shape 39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9" name="Shape 3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0" name="Shape 3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1" name="Shape 3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5" name="Shape 3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6" name="Shape 3956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7" name="Shape 39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1" name="Shape 3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" name="Shape 3962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3" name="Shape 39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bart.gov</a:t>
            </a:r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8" name="Shape 3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9" name="Shape 3969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0" name="Shape 39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4" name="Shape 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" name="Shape 3975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6" name="Shape 3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http://www.plosone.org/article/info:doi/10.1371/journal.pone.0004803</a:t>
            </a:r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0" name="Shape 3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1" name="Shape 39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2" name="Shape 39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5" name="Shape 3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6" name="Shape 3986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7" name="Shape 39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3" name="Shape 4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" name="Shape 4014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5" name="Shape 40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All times are worst-case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1" name="Shape 4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2" name="Shape 4042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3" name="Shape 40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6" name="Shape 4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7" name="Shape 4057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8" name="Shape 40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1" name="Shape 4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2" name="Shape 4072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3" name="Shape 40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1" name="Shape 4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2" name="Shape 4092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3" name="Shape 40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All runtimes are in the worst case</a:t>
            </a:r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2" name="Shape 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3" name="Shape 4113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4" name="Shape 4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33" name="Shape 4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4" name="Shape 4134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5" name="Shape 4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54" name="Shape 4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5" name="Shape 4155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6" name="Shape 4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5" name="Shape 4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6" name="Shape 4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7" name="Shape 4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0" name="Shape 4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1" name="Shape 41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2" name="Shape 4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8" name="Shape 4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9" name="Shape 4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0" name="Shape 4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7" name="Shape 4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8" name="Shape 42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9" name="Shape 42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5" name="Shape 4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6" name="Shape 4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7" name="Shape 4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43" name="Shape 4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4" name="Shape 42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5" name="Shape 4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2" name="Shape 4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3" name="Shape 4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4" name="Shape 4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80" name="Shape 4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1" name="Shape 4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2" name="Shape 4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8" name="Shape 4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9" name="Shape 42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0" name="Shape 43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17" name="Shape 4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8" name="Shape 4318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9" name="Shape 43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1" name="Shape 4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2" name="Shape 4342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3" name="Shape 43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5" name="Shape 4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6" name="Shape 43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7" name="Shape 43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1" name="Shape 4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2" name="Shape 43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3" name="Shape 43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7" name="Shape 4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8" name="Shape 43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9" name="Shape 43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3" name="Shape 4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4" name="Shape 43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5" name="Shape 43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0" name="Shape 4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1" name="Shape 44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2" name="Shape 44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3" name="Shape 4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4" name="Shape 44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5" name="Shape 44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56" name="Shape 4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7" name="Shape 44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8" name="Shape 44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2" name="Shape 4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3" name="Shape 446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4" name="Shape 44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8" name="Shape 4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9" name="Shape 44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0" name="Shape 44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4" name="Shape 4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5" name="Shape 4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6" name="Shape 4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12" name="Shape 4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3" name="Shape 45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4" name="Shape 45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0" name="Shape 4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1" name="Shape 45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2" name="Shape 45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88" name="Shape 4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9" name="Shape 45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0" name="Shape 45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27" name="Shape 4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" name="Shape 46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9" name="Shape 46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66" name="Shape 4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7" name="Shape 46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8" name="Shape 46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05" name="Shape 4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6" name="Shape 47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7" name="Shape 47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15" name="Shape 4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6" name="Shape 47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7" name="Shape 47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7" name="Shape 4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8" name="Shape 47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9" name="Shape 47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Shape 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Shape 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Shape 4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Shape 5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Shape 52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Shape 5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Shape 5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Shape 53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Shape 5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Shape 60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Shape 6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Shape 66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Shape 6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Shape 67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Shape 6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Shape 68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Shape 6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Shape 7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Shape 72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Shape 7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Shape 73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Shape 7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Shape 77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Shape 7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Shape 82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Shape 8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Shape 88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Shape 8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Shape 94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Shape 9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Shape 100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Shape 10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Shape 108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Shape 10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Shape 109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Shape 10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Shape 109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Shape 1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Shape 111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Shape 1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Shape 111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Shape 1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Shape 1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Shape 1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Shape 1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Shape 1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Shape 1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5" name="Shape 1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The priorities create a total ordering on the items we insert into the PQ. (We can use that to sort later!!!)</a:t>
            </a: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Shape 1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" name="Shape 1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Shape 1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Shape 1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Shape 1163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Shape 1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Shape 1171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Shape 1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Shape 1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9" name="Shape 1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Shape 1184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" name="Shape 1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Shape 1243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Shape 12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Shape 1283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Shape 12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Shape 1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Shape 1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0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Shape 13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" name="Shape 13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5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Shape 13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7" name="Shape 13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Shape 14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Shape 14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Shape 14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Shape 14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0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Shape 15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Shape 15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Shape 15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Shape 15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0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Shape 16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" name="Shape 16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Shape 16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Shape 16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3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Shape 16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5" name="Shape 16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Shape 16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9" name="Shape 16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8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Shape 17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0" name="Shape 17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Shape 17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0" name="Shape 17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8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Shape 17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0" name="Shape 17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Shape 17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4" name="Shape 17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Shape 18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0" name="Shape 18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7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Shape 18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9" name="Shape 18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Shape 19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3" name="Shape 19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Shape 19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" name="Shape 19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Shape 20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9" name="Shape 20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2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" name="Shape 20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4" name="Shape 20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7" name="Shape 2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" name="Shape 2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9" name="Shape 2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9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Shape 2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1" name="Shape 2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7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Shape 2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9" name="Shape 2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Shape 2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7" name="Shape 2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5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Shape 22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7" name="Shape 2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Shape 2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2" name="Shape 2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0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" name="Shape 23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2" name="Shape 23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2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3" name="Shape 23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4" name="Shape 23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6" name="Shape 2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" name="Shape 24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8" name="Shape 24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2" name="Shape 2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3" name="Shape 25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4" name="Shape 25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Shape 26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9" name="Shape 26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Shape 26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5" name="Shape 26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Shape 2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1" name="Shape 2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Shape 26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7" name="Shape 26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Shape 26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3" name="Shape 26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7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Shape 26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9" name="Shape 26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Shape 27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3" name="Shape 27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5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" name="Shape 27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7" name="Shape 27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Shape 2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1" name="Shape 2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4" name="Shape 2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5" name="Shape 2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6" name="Shape 2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9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" name="Shape 2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1" name="Shape 2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4" name="Shape 3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5" name="Shape 3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6" name="Shape 3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8" name="Shape 3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9" name="Shape 3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0" name="Shape 3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Shape 34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9" name="Shape 34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1" name="Shape 3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2" name="Shape 36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3" name="Shape 36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4" name="Shape 3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5" name="Shape 3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6" name="Shape 3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0" name="Shape 3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1" name="Shape 38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2" name="Shape 38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5200"/>
              <a:buNone/>
              <a:defRPr sz="5200"/>
            </a:lvl1pPr>
            <a:lvl2pPr lvl="1" algn="ctr">
              <a:spcBef>
                <a:spcPts val="0"/>
              </a:spcBef>
              <a:buSzPts val="5200"/>
              <a:buNone/>
              <a:defRPr sz="5200"/>
            </a:lvl2pPr>
            <a:lvl3pPr lvl="2" algn="ctr">
              <a:spcBef>
                <a:spcPts val="0"/>
              </a:spcBef>
              <a:buSzPts val="5200"/>
              <a:buNone/>
              <a:defRPr sz="5200"/>
            </a:lvl3pPr>
            <a:lvl4pPr lvl="3" algn="ctr">
              <a:spcBef>
                <a:spcPts val="0"/>
              </a:spcBef>
              <a:buSzPts val="5200"/>
              <a:buNone/>
              <a:defRPr sz="5200"/>
            </a:lvl4pPr>
            <a:lvl5pPr lvl="4" algn="ctr">
              <a:spcBef>
                <a:spcPts val="0"/>
              </a:spcBef>
              <a:buSzPts val="5200"/>
              <a:buNone/>
              <a:defRPr sz="5200"/>
            </a:lvl5pPr>
            <a:lvl6pPr lvl="5" algn="ctr">
              <a:spcBef>
                <a:spcPts val="0"/>
              </a:spcBef>
              <a:buSzPts val="5200"/>
              <a:buNone/>
              <a:defRPr sz="5200"/>
            </a:lvl6pPr>
            <a:lvl7pPr lvl="6" algn="ctr">
              <a:spcBef>
                <a:spcPts val="0"/>
              </a:spcBef>
              <a:buSzPts val="5200"/>
              <a:buNone/>
              <a:defRPr sz="5200"/>
            </a:lvl7pPr>
            <a:lvl8pPr lvl="7" algn="ctr">
              <a:spcBef>
                <a:spcPts val="0"/>
              </a:spcBef>
              <a:buSzPts val="5200"/>
              <a:buNone/>
              <a:defRPr sz="5200"/>
            </a:lvl8pPr>
            <a:lvl9pPr lvl="8" algn="ctr">
              <a:spcBef>
                <a:spcPts val="0"/>
              </a:spcBef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2000"/>
              <a:buNone/>
              <a:defRPr sz="12000"/>
            </a:lvl1pPr>
            <a:lvl2pPr lvl="1" algn="ctr">
              <a:spcBef>
                <a:spcPts val="0"/>
              </a:spcBef>
              <a:buSzPts val="12000"/>
              <a:buNone/>
              <a:defRPr sz="12000"/>
            </a:lvl2pPr>
            <a:lvl3pPr lvl="2" algn="ctr">
              <a:spcBef>
                <a:spcPts val="0"/>
              </a:spcBef>
              <a:buSzPts val="12000"/>
              <a:buNone/>
              <a:defRPr sz="12000"/>
            </a:lvl3pPr>
            <a:lvl4pPr lvl="3" algn="ctr">
              <a:spcBef>
                <a:spcPts val="0"/>
              </a:spcBef>
              <a:buSzPts val="12000"/>
              <a:buNone/>
              <a:defRPr sz="12000"/>
            </a:lvl4pPr>
            <a:lvl5pPr lvl="4" algn="ctr">
              <a:spcBef>
                <a:spcPts val="0"/>
              </a:spcBef>
              <a:buSzPts val="12000"/>
              <a:buNone/>
              <a:defRPr sz="12000"/>
            </a:lvl5pPr>
            <a:lvl6pPr lvl="5" algn="ctr">
              <a:spcBef>
                <a:spcPts val="0"/>
              </a:spcBef>
              <a:buSzPts val="12000"/>
              <a:buNone/>
              <a:defRPr sz="12000"/>
            </a:lvl6pPr>
            <a:lvl7pPr lvl="6" algn="ctr">
              <a:spcBef>
                <a:spcPts val="0"/>
              </a:spcBef>
              <a:buSzPts val="12000"/>
              <a:buNone/>
              <a:defRPr sz="12000"/>
            </a:lvl7pPr>
            <a:lvl8pPr lvl="7" algn="ctr">
              <a:spcBef>
                <a:spcPts val="0"/>
              </a:spcBef>
              <a:buSzPts val="12000"/>
              <a:buNone/>
              <a:defRPr sz="12000"/>
            </a:lvl8pPr>
            <a:lvl9pPr lvl="8" algn="ctr">
              <a:spcBef>
                <a:spcPts val="0"/>
              </a:spcBef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oo.gl/forms/GH5wkgYL8VhjNLfk2" TargetMode="External"/><Relationship Id="rId4" Type="http://schemas.openxmlformats.org/officeDocument/2006/relationships/hyperlink" Target="mailto:staff@cs61bl.org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cs.princeton.edu/courses/archive/spring15/cos226/demo/52DemoTrie.mov" TargetMode="Externa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2.xm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3.xml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7.gif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9.pn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8.pn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8.xml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0.xml"/><Relationship Id="rId3" Type="http://schemas.openxmlformats.org/officeDocument/2006/relationships/hyperlink" Target="http://shoutkey.com/pierce" TargetMode="External"/><Relationship Id="rId4" Type="http://schemas.openxmlformats.org/officeDocument/2006/relationships/image" Target="../media/image5.pn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5.pn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3.xml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4.xml"/><Relationship Id="rId3" Type="http://schemas.openxmlformats.org/officeDocument/2006/relationships/hyperlink" Target="http://shoutkey.com/broccoli" TargetMode="External"/><Relationship Id="rId4" Type="http://schemas.openxmlformats.org/officeDocument/2006/relationships/image" Target="../media/image5.png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5.png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5.png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7.xml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8.xml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9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0.xml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1.xml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2.xml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3.xml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4.xml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5.xml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6.xml"/><Relationship Id="rId3" Type="http://schemas.openxmlformats.org/officeDocument/2006/relationships/hyperlink" Target="http://shoutkey.com/smear" TargetMode="External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7.xml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8.xml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9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shoutkey.com/lease" TargetMode="External"/><Relationship Id="rId4" Type="http://schemas.openxmlformats.org/officeDocument/2006/relationships/hyperlink" Target="http://shoutkey.com/lease" TargetMode="External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0.xml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1.xml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2.xml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3.xml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4.xml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5.xml"/></Relationships>
</file>

<file path=ppt/slides/_rels/slide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.xml"/></Relationships>
</file>

<file path=ppt/slides/_rels/slide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7.xml"/></Relationships>
</file>

<file path=ppt/slides/_rels/slide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8.xml"/></Relationships>
</file>

<file path=ppt/slides/_rels/slide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9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0.xml"/></Relationships>
</file>

<file path=ppt/slides/_rels/slide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1.xml"/></Relationships>
</file>

<file path=ppt/slides/_rels/slide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2.xml"/></Relationships>
</file>

<file path=ppt/slides/_rels/slide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4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5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://goo.gl/dq1EDa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algs4.cs.princeton.edu/52trie/TST.java.html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hyperlink" Target="http://shoutkey.com/viridian" TargetMode="Externa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10.pn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Announcements</a:t>
            </a:r>
          </a:p>
        </p:txBody>
      </p:sp>
      <p:sp>
        <p:nvSpPr>
          <p:cNvPr id="55" name="Shape 55"/>
          <p:cNvSpPr txBox="1"/>
          <p:nvPr/>
        </p:nvSpPr>
        <p:spPr>
          <a:xfrm>
            <a:off x="350325" y="1114700"/>
            <a:ext cx="8793600" cy="4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There’s a wildfire right now</a:t>
            </a:r>
          </a:p>
          <a:p>
            <a:pPr indent="-355600" lvl="1" marL="914400" rtl="0">
              <a:spcBef>
                <a:spcPts val="0"/>
              </a:spcBef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Supposedly power is gonna turn off (but we’ll be going on until that happens)</a:t>
            </a:r>
          </a:p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There’ll be a guerrilla section this Sunday, 3-5PM</a:t>
            </a:r>
          </a:p>
          <a:p>
            <a:pPr indent="-355600" lvl="1" marL="914400" rtl="0">
              <a:spcBef>
                <a:spcPts val="0"/>
              </a:spcBef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2nd floor Soda labs</a:t>
            </a:r>
          </a:p>
          <a:p>
            <a:pPr indent="-355600" lvl="0" marL="457200" rtl="0">
              <a:spcBef>
                <a:spcPts val="0"/>
              </a:spcBef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Project 3 is due Saturday at midnight!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Final exam is next Friday, 7-10PM!</a:t>
            </a: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Room assignments on Piazza soon</a:t>
            </a: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If you have time conflicts, fill out this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form</a:t>
            </a: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Email </a:t>
            </a:r>
            <a:r>
              <a:rPr lang="en" sz="2000" u="sng">
                <a:solidFill>
                  <a:schemeClr val="hlink"/>
                </a:solidFill>
                <a:hlinkClick r:id="rId4"/>
              </a:rPr>
              <a:t>staff@cs61bl.org</a:t>
            </a:r>
            <a:r>
              <a:rPr lang="en" sz="2000"/>
              <a:t> if you have questions/concerns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 lecture live Piazza Q&amp;A @899</a:t>
            </a: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TAs will answer your questions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/>
        </p:nvSpPr>
        <p:spPr>
          <a:xfrm>
            <a:off x="311700" y="560525"/>
            <a:ext cx="81324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Suppose we want to insert “sam”, “sad”, “sap”, “same”, “a”, and “awls”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-69850" lvl="0" marL="0" rtl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</a:rPr>
              <a:t>For an animated demo, see this </a:t>
            </a:r>
            <a:r>
              <a:rPr lang="en" sz="2200" u="sng">
                <a:solidFill>
                  <a:schemeClr val="hlink"/>
                </a:solidFill>
                <a:hlinkClick r:id="rId3"/>
              </a:rPr>
              <a:t>demo</a:t>
            </a:r>
            <a:r>
              <a:rPr lang="en" sz="2200">
                <a:solidFill>
                  <a:schemeClr val="dk1"/>
                </a:solidFill>
              </a:rPr>
              <a:t>.</a:t>
            </a:r>
          </a:p>
        </p:txBody>
      </p:sp>
      <p:sp>
        <p:nvSpPr>
          <p:cNvPr id="197" name="Shape 197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Digit-by-digit Search</a:t>
            </a:r>
          </a:p>
        </p:txBody>
      </p:sp>
      <p:grpSp>
        <p:nvGrpSpPr>
          <p:cNvPr id="198" name="Shape 198"/>
          <p:cNvGrpSpPr/>
          <p:nvPr/>
        </p:nvGrpSpPr>
        <p:grpSpPr>
          <a:xfrm>
            <a:off x="3031854" y="1144250"/>
            <a:ext cx="3209800" cy="3434900"/>
            <a:chOff x="3031854" y="1296650"/>
            <a:chExt cx="3209800" cy="3434900"/>
          </a:xfrm>
        </p:grpSpPr>
        <p:sp>
          <p:nvSpPr>
            <p:cNvPr id="199" name="Shape 199"/>
            <p:cNvSpPr/>
            <p:nvPr/>
          </p:nvSpPr>
          <p:spPr>
            <a:xfrm>
              <a:off x="3992104" y="1296650"/>
              <a:ext cx="432900" cy="4329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00" name="Shape 200"/>
            <p:cNvSpPr/>
            <p:nvPr/>
          </p:nvSpPr>
          <p:spPr>
            <a:xfrm>
              <a:off x="4668904" y="1868150"/>
              <a:ext cx="432900" cy="4329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000">
                  <a:latin typeface="Consolas"/>
                  <a:ea typeface="Consolas"/>
                  <a:cs typeface="Consolas"/>
                  <a:sym typeface="Consolas"/>
                </a:rPr>
                <a:t>s</a:t>
              </a:r>
            </a:p>
          </p:txBody>
        </p:sp>
        <p:sp>
          <p:nvSpPr>
            <p:cNvPr id="201" name="Shape 201"/>
            <p:cNvSpPr/>
            <p:nvPr/>
          </p:nvSpPr>
          <p:spPr>
            <a:xfrm>
              <a:off x="4890155" y="2534900"/>
              <a:ext cx="432900" cy="4329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000">
                  <a:latin typeface="Consolas"/>
                  <a:ea typeface="Consolas"/>
                  <a:cs typeface="Consolas"/>
                  <a:sym typeface="Consolas"/>
                </a:rPr>
                <a:t>a</a:t>
              </a:r>
            </a:p>
          </p:txBody>
        </p:sp>
        <p:sp>
          <p:nvSpPr>
            <p:cNvPr id="202" name="Shape 202"/>
            <p:cNvSpPr/>
            <p:nvPr/>
          </p:nvSpPr>
          <p:spPr>
            <a:xfrm>
              <a:off x="5101805" y="3201650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000">
                  <a:latin typeface="Consolas"/>
                  <a:ea typeface="Consolas"/>
                  <a:cs typeface="Consolas"/>
                  <a:sym typeface="Consolas"/>
                </a:rPr>
                <a:t>m</a:t>
              </a:r>
            </a:p>
          </p:txBody>
        </p:sp>
        <p:cxnSp>
          <p:nvCxnSpPr>
            <p:cNvPr id="203" name="Shape 203"/>
            <p:cNvCxnSpPr>
              <a:stCxn id="200" idx="4"/>
              <a:endCxn id="201" idx="0"/>
            </p:cNvCxnSpPr>
            <p:nvPr/>
          </p:nvCxnSpPr>
          <p:spPr>
            <a:xfrm>
              <a:off x="4885354" y="2301050"/>
              <a:ext cx="221400" cy="2340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04" name="Shape 204"/>
            <p:cNvCxnSpPr>
              <a:stCxn id="202" idx="0"/>
              <a:endCxn id="201" idx="4"/>
            </p:cNvCxnSpPr>
            <p:nvPr/>
          </p:nvCxnSpPr>
          <p:spPr>
            <a:xfrm rot="10800000">
              <a:off x="5106755" y="2967950"/>
              <a:ext cx="211500" cy="2337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05" name="Shape 205"/>
            <p:cNvCxnSpPr>
              <a:stCxn id="200" idx="0"/>
              <a:endCxn id="199" idx="4"/>
            </p:cNvCxnSpPr>
            <p:nvPr/>
          </p:nvCxnSpPr>
          <p:spPr>
            <a:xfrm rot="10800000">
              <a:off x="4208554" y="1729550"/>
              <a:ext cx="676800" cy="138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06" name="Shape 206"/>
            <p:cNvSpPr/>
            <p:nvPr/>
          </p:nvSpPr>
          <p:spPr>
            <a:xfrm>
              <a:off x="4336429" y="3201650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000">
                  <a:latin typeface="Consolas"/>
                  <a:ea typeface="Consolas"/>
                  <a:cs typeface="Consolas"/>
                  <a:sym typeface="Consolas"/>
                </a:rPr>
                <a:t>d</a:t>
              </a:r>
            </a:p>
          </p:txBody>
        </p:sp>
        <p:cxnSp>
          <p:nvCxnSpPr>
            <p:cNvPr id="207" name="Shape 207"/>
            <p:cNvCxnSpPr>
              <a:stCxn id="201" idx="4"/>
              <a:endCxn id="206" idx="0"/>
            </p:cNvCxnSpPr>
            <p:nvPr/>
          </p:nvCxnSpPr>
          <p:spPr>
            <a:xfrm flipH="1">
              <a:off x="4552805" y="2967800"/>
              <a:ext cx="553800" cy="2340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08" name="Shape 208"/>
            <p:cNvSpPr/>
            <p:nvPr/>
          </p:nvSpPr>
          <p:spPr>
            <a:xfrm>
              <a:off x="5808755" y="3201650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000">
                  <a:latin typeface="Consolas"/>
                  <a:ea typeface="Consolas"/>
                  <a:cs typeface="Consolas"/>
                  <a:sym typeface="Consolas"/>
                </a:rPr>
                <a:t>p</a:t>
              </a:r>
            </a:p>
          </p:txBody>
        </p:sp>
        <p:cxnSp>
          <p:nvCxnSpPr>
            <p:cNvPr id="209" name="Shape 209"/>
            <p:cNvCxnSpPr>
              <a:stCxn id="208" idx="0"/>
              <a:endCxn id="201" idx="4"/>
            </p:cNvCxnSpPr>
            <p:nvPr/>
          </p:nvCxnSpPr>
          <p:spPr>
            <a:xfrm rot="10800000">
              <a:off x="5106605" y="2967950"/>
              <a:ext cx="918600" cy="2337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10" name="Shape 210"/>
            <p:cNvSpPr/>
            <p:nvPr/>
          </p:nvSpPr>
          <p:spPr>
            <a:xfrm>
              <a:off x="5385455" y="3931000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000">
                  <a:latin typeface="Consolas"/>
                  <a:ea typeface="Consolas"/>
                  <a:cs typeface="Consolas"/>
                  <a:sym typeface="Consolas"/>
                </a:rPr>
                <a:t>e</a:t>
              </a:r>
            </a:p>
          </p:txBody>
        </p:sp>
        <p:cxnSp>
          <p:nvCxnSpPr>
            <p:cNvPr id="211" name="Shape 211"/>
            <p:cNvCxnSpPr>
              <a:stCxn id="202" idx="4"/>
              <a:endCxn id="210" idx="0"/>
            </p:cNvCxnSpPr>
            <p:nvPr/>
          </p:nvCxnSpPr>
          <p:spPr>
            <a:xfrm>
              <a:off x="5318255" y="3634550"/>
              <a:ext cx="283800" cy="296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12" name="Shape 212"/>
            <p:cNvSpPr/>
            <p:nvPr/>
          </p:nvSpPr>
          <p:spPr>
            <a:xfrm>
              <a:off x="3031854" y="1906250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000">
                  <a:latin typeface="Consolas"/>
                  <a:ea typeface="Consolas"/>
                  <a:cs typeface="Consolas"/>
                  <a:sym typeface="Consolas"/>
                </a:rPr>
                <a:t>a</a:t>
              </a:r>
            </a:p>
          </p:txBody>
        </p:sp>
        <p:cxnSp>
          <p:nvCxnSpPr>
            <p:cNvPr id="213" name="Shape 213"/>
            <p:cNvCxnSpPr>
              <a:stCxn id="199" idx="4"/>
              <a:endCxn id="212" idx="0"/>
            </p:cNvCxnSpPr>
            <p:nvPr/>
          </p:nvCxnSpPr>
          <p:spPr>
            <a:xfrm flipH="1">
              <a:off x="3248254" y="1729550"/>
              <a:ext cx="960300" cy="1767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14" name="Shape 214"/>
            <p:cNvSpPr/>
            <p:nvPr/>
          </p:nvSpPr>
          <p:spPr>
            <a:xfrm>
              <a:off x="3080554" y="2768750"/>
              <a:ext cx="432900" cy="4329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000">
                  <a:latin typeface="Consolas"/>
                  <a:ea typeface="Consolas"/>
                  <a:cs typeface="Consolas"/>
                  <a:sym typeface="Consolas"/>
                </a:rPr>
                <a:t>w</a:t>
              </a:r>
            </a:p>
          </p:txBody>
        </p:sp>
        <p:sp>
          <p:nvSpPr>
            <p:cNvPr id="215" name="Shape 215"/>
            <p:cNvSpPr/>
            <p:nvPr/>
          </p:nvSpPr>
          <p:spPr>
            <a:xfrm>
              <a:off x="3031854" y="3563450"/>
              <a:ext cx="432900" cy="4329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000">
                  <a:latin typeface="Consolas"/>
                  <a:ea typeface="Consolas"/>
                  <a:cs typeface="Consolas"/>
                  <a:sym typeface="Consolas"/>
                </a:rPr>
                <a:t>l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3194629" y="4298650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000">
                  <a:latin typeface="Consolas"/>
                  <a:ea typeface="Consolas"/>
                  <a:cs typeface="Consolas"/>
                  <a:sym typeface="Consolas"/>
                </a:rPr>
                <a:t>s</a:t>
              </a:r>
            </a:p>
          </p:txBody>
        </p:sp>
        <p:cxnSp>
          <p:nvCxnSpPr>
            <p:cNvPr id="217" name="Shape 217"/>
            <p:cNvCxnSpPr>
              <a:stCxn id="216" idx="0"/>
              <a:endCxn id="215" idx="4"/>
            </p:cNvCxnSpPr>
            <p:nvPr/>
          </p:nvCxnSpPr>
          <p:spPr>
            <a:xfrm rot="10800000">
              <a:off x="3248179" y="3996250"/>
              <a:ext cx="162900" cy="302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18" name="Shape 218"/>
            <p:cNvCxnSpPr>
              <a:stCxn id="214" idx="4"/>
              <a:endCxn id="215" idx="0"/>
            </p:cNvCxnSpPr>
            <p:nvPr/>
          </p:nvCxnSpPr>
          <p:spPr>
            <a:xfrm flipH="1">
              <a:off x="3248404" y="3201650"/>
              <a:ext cx="48600" cy="3618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19" name="Shape 219"/>
            <p:cNvCxnSpPr>
              <a:stCxn id="212" idx="4"/>
              <a:endCxn id="214" idx="0"/>
            </p:cNvCxnSpPr>
            <p:nvPr/>
          </p:nvCxnSpPr>
          <p:spPr>
            <a:xfrm>
              <a:off x="3248304" y="2339150"/>
              <a:ext cx="48600" cy="429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0" name="Shape 3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" name="Shape 3891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Flavors of Graphs</a:t>
            </a:r>
          </a:p>
        </p:txBody>
      </p:sp>
      <p:sp>
        <p:nvSpPr>
          <p:cNvPr id="3892" name="Shape 3892"/>
          <p:cNvSpPr/>
          <p:nvPr/>
        </p:nvSpPr>
        <p:spPr>
          <a:xfrm>
            <a:off x="1787775" y="17993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</a:t>
            </a:r>
          </a:p>
        </p:txBody>
      </p:sp>
      <p:sp>
        <p:nvSpPr>
          <p:cNvPr id="3893" name="Shape 3893"/>
          <p:cNvSpPr/>
          <p:nvPr/>
        </p:nvSpPr>
        <p:spPr>
          <a:xfrm>
            <a:off x="2337350" y="124043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</a:t>
            </a:r>
          </a:p>
        </p:txBody>
      </p:sp>
      <p:sp>
        <p:nvSpPr>
          <p:cNvPr id="3894" name="Shape 3894"/>
          <p:cNvSpPr/>
          <p:nvPr/>
        </p:nvSpPr>
        <p:spPr>
          <a:xfrm>
            <a:off x="2886926" y="17993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d</a:t>
            </a:r>
          </a:p>
        </p:txBody>
      </p:sp>
      <p:sp>
        <p:nvSpPr>
          <p:cNvPr id="3895" name="Shape 3895"/>
          <p:cNvSpPr/>
          <p:nvPr/>
        </p:nvSpPr>
        <p:spPr>
          <a:xfrm>
            <a:off x="2337350" y="230673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</a:t>
            </a:r>
          </a:p>
        </p:txBody>
      </p:sp>
      <p:cxnSp>
        <p:nvCxnSpPr>
          <p:cNvPr id="3896" name="Shape 3896"/>
          <p:cNvCxnSpPr>
            <a:stCxn id="3892" idx="7"/>
            <a:endCxn id="3893" idx="3"/>
          </p:cNvCxnSpPr>
          <p:nvPr/>
        </p:nvCxnSpPr>
        <p:spPr>
          <a:xfrm flipH="1" rot="10800000">
            <a:off x="2123221" y="1575765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897" name="Shape 3897"/>
          <p:cNvCxnSpPr>
            <a:stCxn id="3892" idx="5"/>
            <a:endCxn id="3895" idx="1"/>
          </p:cNvCxnSpPr>
          <p:nvPr/>
        </p:nvCxnSpPr>
        <p:spPr>
          <a:xfrm>
            <a:off x="2123221" y="2134758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898" name="Shape 3898"/>
          <p:cNvCxnSpPr>
            <a:stCxn id="3893" idx="5"/>
            <a:endCxn id="3894" idx="1"/>
          </p:cNvCxnSpPr>
          <p:nvPr/>
        </p:nvCxnSpPr>
        <p:spPr>
          <a:xfrm>
            <a:off x="2672797" y="1575877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899" name="Shape 3899"/>
          <p:cNvCxnSpPr>
            <a:stCxn id="3895" idx="7"/>
            <a:endCxn id="3894" idx="3"/>
          </p:cNvCxnSpPr>
          <p:nvPr/>
        </p:nvCxnSpPr>
        <p:spPr>
          <a:xfrm flipH="1" rot="10800000">
            <a:off x="2672797" y="2134793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900" name="Shape 3900"/>
          <p:cNvSpPr/>
          <p:nvPr/>
        </p:nvSpPr>
        <p:spPr>
          <a:xfrm>
            <a:off x="4108310" y="17993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</a:t>
            </a:r>
          </a:p>
        </p:txBody>
      </p:sp>
      <p:sp>
        <p:nvSpPr>
          <p:cNvPr id="3901" name="Shape 3901"/>
          <p:cNvSpPr/>
          <p:nvPr/>
        </p:nvSpPr>
        <p:spPr>
          <a:xfrm>
            <a:off x="4657886" y="124043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</a:t>
            </a:r>
          </a:p>
        </p:txBody>
      </p:sp>
      <p:sp>
        <p:nvSpPr>
          <p:cNvPr id="3902" name="Shape 3902"/>
          <p:cNvSpPr/>
          <p:nvPr/>
        </p:nvSpPr>
        <p:spPr>
          <a:xfrm>
            <a:off x="5207461" y="17993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d</a:t>
            </a:r>
          </a:p>
        </p:txBody>
      </p:sp>
      <p:sp>
        <p:nvSpPr>
          <p:cNvPr id="3903" name="Shape 3903"/>
          <p:cNvSpPr/>
          <p:nvPr/>
        </p:nvSpPr>
        <p:spPr>
          <a:xfrm>
            <a:off x="4657886" y="230673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</a:t>
            </a:r>
          </a:p>
        </p:txBody>
      </p:sp>
      <p:cxnSp>
        <p:nvCxnSpPr>
          <p:cNvPr id="3904" name="Shape 3904"/>
          <p:cNvCxnSpPr>
            <a:stCxn id="3900" idx="7"/>
            <a:endCxn id="3901" idx="3"/>
          </p:cNvCxnSpPr>
          <p:nvPr/>
        </p:nvCxnSpPr>
        <p:spPr>
          <a:xfrm flipH="1" rot="10800000">
            <a:off x="4443757" y="1575765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905" name="Shape 3905"/>
          <p:cNvCxnSpPr>
            <a:stCxn id="3901" idx="5"/>
            <a:endCxn id="3902" idx="1"/>
          </p:cNvCxnSpPr>
          <p:nvPr/>
        </p:nvCxnSpPr>
        <p:spPr>
          <a:xfrm>
            <a:off x="4993332" y="1575877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906" name="Shape 3906"/>
          <p:cNvCxnSpPr>
            <a:stCxn id="3903" idx="7"/>
            <a:endCxn id="3902" idx="3"/>
          </p:cNvCxnSpPr>
          <p:nvPr/>
        </p:nvCxnSpPr>
        <p:spPr>
          <a:xfrm flipH="1" rot="10800000">
            <a:off x="4993332" y="2134793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907" name="Shape 3907"/>
          <p:cNvSpPr/>
          <p:nvPr/>
        </p:nvSpPr>
        <p:spPr>
          <a:xfrm>
            <a:off x="5658483" y="1240425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e</a:t>
            </a:r>
          </a:p>
        </p:txBody>
      </p:sp>
      <p:cxnSp>
        <p:nvCxnSpPr>
          <p:cNvPr id="3908" name="Shape 3908"/>
          <p:cNvCxnSpPr>
            <a:stCxn id="3901" idx="6"/>
            <a:endCxn id="3907" idx="2"/>
          </p:cNvCxnSpPr>
          <p:nvPr/>
        </p:nvCxnSpPr>
        <p:spPr>
          <a:xfrm>
            <a:off x="5050886" y="1436931"/>
            <a:ext cx="607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909" name="Shape 3909"/>
          <p:cNvSpPr/>
          <p:nvPr/>
        </p:nvSpPr>
        <p:spPr>
          <a:xfrm>
            <a:off x="1787775" y="3837455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</a:t>
            </a:r>
          </a:p>
        </p:txBody>
      </p:sp>
      <p:sp>
        <p:nvSpPr>
          <p:cNvPr id="3910" name="Shape 3910"/>
          <p:cNvSpPr/>
          <p:nvPr/>
        </p:nvSpPr>
        <p:spPr>
          <a:xfrm>
            <a:off x="2337350" y="3278575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</a:t>
            </a:r>
          </a:p>
        </p:txBody>
      </p:sp>
      <p:sp>
        <p:nvSpPr>
          <p:cNvPr id="3911" name="Shape 3911"/>
          <p:cNvSpPr/>
          <p:nvPr/>
        </p:nvSpPr>
        <p:spPr>
          <a:xfrm>
            <a:off x="2886926" y="3837455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d</a:t>
            </a:r>
          </a:p>
        </p:txBody>
      </p:sp>
      <p:sp>
        <p:nvSpPr>
          <p:cNvPr id="3912" name="Shape 3912"/>
          <p:cNvSpPr/>
          <p:nvPr/>
        </p:nvSpPr>
        <p:spPr>
          <a:xfrm>
            <a:off x="2337350" y="4344884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</a:t>
            </a:r>
          </a:p>
        </p:txBody>
      </p:sp>
      <p:cxnSp>
        <p:nvCxnSpPr>
          <p:cNvPr id="3913" name="Shape 3913"/>
          <p:cNvCxnSpPr>
            <a:stCxn id="3909" idx="7"/>
            <a:endCxn id="3910" idx="3"/>
          </p:cNvCxnSpPr>
          <p:nvPr/>
        </p:nvCxnSpPr>
        <p:spPr>
          <a:xfrm flipH="1" rot="10800000">
            <a:off x="2123221" y="3613909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914" name="Shape 3914"/>
          <p:cNvCxnSpPr>
            <a:stCxn id="3909" idx="5"/>
            <a:endCxn id="3912" idx="1"/>
          </p:cNvCxnSpPr>
          <p:nvPr/>
        </p:nvCxnSpPr>
        <p:spPr>
          <a:xfrm>
            <a:off x="2123221" y="4172902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cxnSp>
        <p:nvCxnSpPr>
          <p:cNvPr id="3915" name="Shape 3915"/>
          <p:cNvCxnSpPr>
            <a:stCxn id="3910" idx="5"/>
            <a:endCxn id="3911" idx="1"/>
          </p:cNvCxnSpPr>
          <p:nvPr/>
        </p:nvCxnSpPr>
        <p:spPr>
          <a:xfrm>
            <a:off x="2672797" y="3614021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916" name="Shape 3916"/>
          <p:cNvCxnSpPr>
            <a:stCxn id="3912" idx="7"/>
            <a:endCxn id="3911" idx="3"/>
          </p:cNvCxnSpPr>
          <p:nvPr/>
        </p:nvCxnSpPr>
        <p:spPr>
          <a:xfrm flipH="1" rot="10800000">
            <a:off x="2672797" y="4172937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3917" name="Shape 3917"/>
          <p:cNvSpPr/>
          <p:nvPr/>
        </p:nvSpPr>
        <p:spPr>
          <a:xfrm>
            <a:off x="4383072" y="3837455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</a:t>
            </a:r>
          </a:p>
        </p:txBody>
      </p:sp>
      <p:sp>
        <p:nvSpPr>
          <p:cNvPr id="3918" name="Shape 3918"/>
          <p:cNvSpPr/>
          <p:nvPr/>
        </p:nvSpPr>
        <p:spPr>
          <a:xfrm>
            <a:off x="4932648" y="3278575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</a:t>
            </a:r>
          </a:p>
        </p:txBody>
      </p:sp>
      <p:sp>
        <p:nvSpPr>
          <p:cNvPr id="3919" name="Shape 3919"/>
          <p:cNvSpPr/>
          <p:nvPr/>
        </p:nvSpPr>
        <p:spPr>
          <a:xfrm>
            <a:off x="5482223" y="3837455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d</a:t>
            </a:r>
          </a:p>
        </p:txBody>
      </p:sp>
      <p:sp>
        <p:nvSpPr>
          <p:cNvPr id="3920" name="Shape 3920"/>
          <p:cNvSpPr/>
          <p:nvPr/>
        </p:nvSpPr>
        <p:spPr>
          <a:xfrm>
            <a:off x="4932648" y="4344884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</a:t>
            </a:r>
          </a:p>
        </p:txBody>
      </p:sp>
      <p:cxnSp>
        <p:nvCxnSpPr>
          <p:cNvPr id="3921" name="Shape 3921"/>
          <p:cNvCxnSpPr>
            <a:stCxn id="3917" idx="7"/>
            <a:endCxn id="3918" idx="3"/>
          </p:cNvCxnSpPr>
          <p:nvPr/>
        </p:nvCxnSpPr>
        <p:spPr>
          <a:xfrm flipH="1" rot="10800000">
            <a:off x="4718519" y="3613909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922" name="Shape 3922"/>
          <p:cNvCxnSpPr>
            <a:stCxn id="3917" idx="5"/>
            <a:endCxn id="3920" idx="1"/>
          </p:cNvCxnSpPr>
          <p:nvPr/>
        </p:nvCxnSpPr>
        <p:spPr>
          <a:xfrm>
            <a:off x="4718519" y="4172902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923" name="Shape 3923"/>
          <p:cNvCxnSpPr>
            <a:stCxn id="3918" idx="5"/>
            <a:endCxn id="3919" idx="1"/>
          </p:cNvCxnSpPr>
          <p:nvPr/>
        </p:nvCxnSpPr>
        <p:spPr>
          <a:xfrm>
            <a:off x="5268094" y="3614021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924" name="Shape 3924"/>
          <p:cNvCxnSpPr>
            <a:stCxn id="3920" idx="7"/>
            <a:endCxn id="3919" idx="3"/>
          </p:cNvCxnSpPr>
          <p:nvPr/>
        </p:nvCxnSpPr>
        <p:spPr>
          <a:xfrm flipH="1" rot="10800000">
            <a:off x="5268094" y="4172937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925" name="Shape 3925"/>
          <p:cNvSpPr txBox="1"/>
          <p:nvPr/>
        </p:nvSpPr>
        <p:spPr>
          <a:xfrm>
            <a:off x="73675" y="1695350"/>
            <a:ext cx="12126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Acyclic:</a:t>
            </a:r>
          </a:p>
        </p:txBody>
      </p:sp>
      <p:sp>
        <p:nvSpPr>
          <p:cNvPr id="3926" name="Shape 3926"/>
          <p:cNvSpPr txBox="1"/>
          <p:nvPr/>
        </p:nvSpPr>
        <p:spPr>
          <a:xfrm>
            <a:off x="150275" y="3699900"/>
            <a:ext cx="12126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Cyclic:</a:t>
            </a:r>
          </a:p>
        </p:txBody>
      </p:sp>
      <p:sp>
        <p:nvSpPr>
          <p:cNvPr id="3927" name="Shape 3927"/>
          <p:cNvSpPr txBox="1"/>
          <p:nvPr/>
        </p:nvSpPr>
        <p:spPr>
          <a:xfrm>
            <a:off x="1927550" y="553450"/>
            <a:ext cx="14037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Directed</a:t>
            </a:r>
          </a:p>
        </p:txBody>
      </p:sp>
      <p:sp>
        <p:nvSpPr>
          <p:cNvPr id="3928" name="Shape 3928"/>
          <p:cNvSpPr txBox="1"/>
          <p:nvPr/>
        </p:nvSpPr>
        <p:spPr>
          <a:xfrm>
            <a:off x="4347975" y="541045"/>
            <a:ext cx="16458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Undirected</a:t>
            </a:r>
          </a:p>
        </p:txBody>
      </p:sp>
      <p:sp>
        <p:nvSpPr>
          <p:cNvPr id="3929" name="Shape 3929"/>
          <p:cNvSpPr txBox="1"/>
          <p:nvPr/>
        </p:nvSpPr>
        <p:spPr>
          <a:xfrm>
            <a:off x="6306600" y="1513125"/>
            <a:ext cx="27942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Edge Labels/Weights</a:t>
            </a:r>
          </a:p>
        </p:txBody>
      </p:sp>
      <p:sp>
        <p:nvSpPr>
          <p:cNvPr id="3930" name="Shape 3930"/>
          <p:cNvSpPr/>
          <p:nvPr/>
        </p:nvSpPr>
        <p:spPr>
          <a:xfrm>
            <a:off x="7367123" y="2134756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</a:t>
            </a:r>
          </a:p>
        </p:txBody>
      </p:sp>
      <p:sp>
        <p:nvSpPr>
          <p:cNvPr id="3931" name="Shape 3931"/>
          <p:cNvSpPr/>
          <p:nvPr/>
        </p:nvSpPr>
        <p:spPr>
          <a:xfrm>
            <a:off x="7916698" y="2693636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d</a:t>
            </a:r>
          </a:p>
        </p:txBody>
      </p:sp>
      <p:sp>
        <p:nvSpPr>
          <p:cNvPr id="3932" name="Shape 3932"/>
          <p:cNvSpPr/>
          <p:nvPr/>
        </p:nvSpPr>
        <p:spPr>
          <a:xfrm>
            <a:off x="7367123" y="3201064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</a:t>
            </a:r>
          </a:p>
        </p:txBody>
      </p:sp>
      <p:cxnSp>
        <p:nvCxnSpPr>
          <p:cNvPr id="3933" name="Shape 3933"/>
          <p:cNvCxnSpPr>
            <a:stCxn id="3930" idx="5"/>
            <a:endCxn id="3931" idx="1"/>
          </p:cNvCxnSpPr>
          <p:nvPr/>
        </p:nvCxnSpPr>
        <p:spPr>
          <a:xfrm>
            <a:off x="7702570" y="2470202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934" name="Shape 3934"/>
          <p:cNvCxnSpPr>
            <a:stCxn id="3932" idx="7"/>
            <a:endCxn id="3931" idx="3"/>
          </p:cNvCxnSpPr>
          <p:nvPr/>
        </p:nvCxnSpPr>
        <p:spPr>
          <a:xfrm flipH="1" rot="10800000">
            <a:off x="7702570" y="3029118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935" name="Shape 3935"/>
          <p:cNvSpPr/>
          <p:nvPr/>
        </p:nvSpPr>
        <p:spPr>
          <a:xfrm>
            <a:off x="8367721" y="2134750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e</a:t>
            </a:r>
          </a:p>
        </p:txBody>
      </p:sp>
      <p:cxnSp>
        <p:nvCxnSpPr>
          <p:cNvPr id="3936" name="Shape 3936"/>
          <p:cNvCxnSpPr>
            <a:stCxn id="3930" idx="6"/>
            <a:endCxn id="3935" idx="2"/>
          </p:cNvCxnSpPr>
          <p:nvPr/>
        </p:nvCxnSpPr>
        <p:spPr>
          <a:xfrm>
            <a:off x="7760123" y="2331256"/>
            <a:ext cx="607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937" name="Shape 3937"/>
          <p:cNvSpPr/>
          <p:nvPr/>
        </p:nvSpPr>
        <p:spPr>
          <a:xfrm>
            <a:off x="6817548" y="2693636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</a:t>
            </a:r>
          </a:p>
        </p:txBody>
      </p:sp>
      <p:sp>
        <p:nvSpPr>
          <p:cNvPr id="3938" name="Shape 3938"/>
          <p:cNvSpPr txBox="1"/>
          <p:nvPr/>
        </p:nvSpPr>
        <p:spPr>
          <a:xfrm>
            <a:off x="7009550" y="2349150"/>
            <a:ext cx="271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3939" name="Shape 3939"/>
          <p:cNvCxnSpPr>
            <a:stCxn id="3937" idx="7"/>
            <a:endCxn id="3930" idx="3"/>
          </p:cNvCxnSpPr>
          <p:nvPr/>
        </p:nvCxnSpPr>
        <p:spPr>
          <a:xfrm flipH="1" rot="10800000">
            <a:off x="7152994" y="2470090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940" name="Shape 3940"/>
          <p:cNvSpPr txBox="1"/>
          <p:nvPr/>
        </p:nvSpPr>
        <p:spPr>
          <a:xfrm>
            <a:off x="7653225" y="2814050"/>
            <a:ext cx="271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  <p:sp>
        <p:nvSpPr>
          <p:cNvPr id="3941" name="Shape 3941"/>
          <p:cNvSpPr txBox="1"/>
          <p:nvPr/>
        </p:nvSpPr>
        <p:spPr>
          <a:xfrm>
            <a:off x="7928025" y="2038939"/>
            <a:ext cx="271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942" name="Shape 3942"/>
          <p:cNvSpPr txBox="1"/>
          <p:nvPr/>
        </p:nvSpPr>
        <p:spPr>
          <a:xfrm>
            <a:off x="7772992" y="2334528"/>
            <a:ext cx="271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6" name="Shape 3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7" name="Shape 39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More Terminology</a:t>
            </a:r>
          </a:p>
        </p:txBody>
      </p:sp>
      <p:sp>
        <p:nvSpPr>
          <p:cNvPr id="3948" name="Shape 39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rgbClr val="000000"/>
                </a:solidFill>
              </a:rPr>
              <a:t>A directed edge (v, w) is a path from v to w, but not from w to v. An undirected edge goes both ways.</a:t>
            </a:r>
          </a:p>
          <a:p>
            <a:pPr indent="0" lvl="0" mar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</a:rPr>
              <a:t>We secretly use </a:t>
            </a:r>
            <a:r>
              <a:rPr b="1" lang="en" sz="2000">
                <a:solidFill>
                  <a:srgbClr val="000000"/>
                </a:solidFill>
              </a:rPr>
              <a:t>simple graphs</a:t>
            </a:r>
            <a:r>
              <a:rPr lang="en" sz="2000">
                <a:solidFill>
                  <a:srgbClr val="000000"/>
                </a:solidFill>
              </a:rPr>
              <a:t>. No self edges (v, v) or multi-edges (more than one edge (u, v).</a:t>
            </a:r>
          </a:p>
          <a:p>
            <a:pPr indent="0" lvl="0" mar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2" name="Shape 3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3" name="Shape 395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Graphs: Metrics</a:t>
            </a:r>
          </a:p>
        </p:txBody>
      </p:sp>
      <p:sp>
        <p:nvSpPr>
          <p:cNvPr id="3954" name="Shape 3954"/>
          <p:cNvSpPr txBox="1"/>
          <p:nvPr>
            <p:ph idx="1" type="body"/>
          </p:nvPr>
        </p:nvSpPr>
        <p:spPr>
          <a:xfrm>
            <a:off x="311700" y="8476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r>
              <a:rPr b="1" lang="en" sz="1900">
                <a:solidFill>
                  <a:srgbClr val="000000"/>
                </a:solidFill>
              </a:rPr>
              <a:t>Path</a:t>
            </a:r>
            <a:r>
              <a:rPr lang="en" sz="1900">
                <a:solidFill>
                  <a:srgbClr val="000000"/>
                </a:solidFill>
              </a:rPr>
              <a:t> - sequence of vertices, each adjacent pair is connected by an edge.</a:t>
            </a:r>
          </a:p>
          <a:p>
            <a: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" sz="1900">
                <a:solidFill>
                  <a:srgbClr val="000000"/>
                </a:solidFill>
              </a:rPr>
              <a:t>Length of the path: number of edges traversed.</a:t>
            </a:r>
          </a:p>
          <a:p>
            <a:pPr indent="-3492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■"/>
            </a:pPr>
            <a:r>
              <a:rPr lang="en" sz="1900">
                <a:solidFill>
                  <a:srgbClr val="000000"/>
                </a:solidFill>
              </a:rPr>
              <a:t>If weighted, sum of the weights along the edges traversed.</a:t>
            </a:r>
          </a:p>
          <a:p>
            <a: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" sz="1900">
                <a:solidFill>
                  <a:srgbClr val="000000"/>
                </a:solidFill>
              </a:rPr>
              <a:t>Distance from u to v: dist(u, v) = length of shortest path from u to v.</a:t>
            </a:r>
          </a:p>
          <a:p>
            <a:pPr indent="-3492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●"/>
            </a:pPr>
            <a:r>
              <a:rPr lang="en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b="1" i="1" lang="en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cycle</a:t>
            </a:r>
            <a:r>
              <a:rPr lang="en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is a path whose first and last vertices are the same.</a:t>
            </a:r>
          </a:p>
          <a:p>
            <a:pPr indent="-34925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○"/>
            </a:pPr>
            <a:r>
              <a:rPr lang="en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graph with a cycle is ‘cyclic’.</a:t>
            </a: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b="1" lang="en" sz="1900">
                <a:solidFill>
                  <a:srgbClr val="000000"/>
                </a:solidFill>
              </a:rPr>
              <a:t>Strongly connected</a:t>
            </a:r>
            <a:r>
              <a:rPr lang="en" sz="1900">
                <a:solidFill>
                  <a:srgbClr val="000000"/>
                </a:solidFill>
              </a:rPr>
              <a:t> - there exists some path between each pair of vertices (defined for directed graphs).</a:t>
            </a:r>
          </a:p>
          <a:p>
            <a: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b="1" lang="en" sz="1900">
                <a:solidFill>
                  <a:srgbClr val="000000"/>
                </a:solidFill>
              </a:rPr>
              <a:t>Connected</a:t>
            </a:r>
            <a:r>
              <a:rPr lang="en" sz="1900">
                <a:solidFill>
                  <a:srgbClr val="000000"/>
                </a:solidFill>
              </a:rPr>
              <a:t> if a undirected graph.</a:t>
            </a: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b="1" lang="en" sz="1900">
                <a:solidFill>
                  <a:srgbClr val="000000"/>
                </a:solidFill>
              </a:rPr>
              <a:t>Degree</a:t>
            </a:r>
            <a:r>
              <a:rPr lang="en" sz="1900">
                <a:solidFill>
                  <a:srgbClr val="000000"/>
                </a:solidFill>
              </a:rPr>
              <a:t> - the number of edges connected to a vertex.</a:t>
            </a:r>
          </a:p>
          <a:p>
            <a: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900"/>
              <a:buChar char="○"/>
            </a:pPr>
            <a:r>
              <a:rPr b="1" lang="en" sz="1900">
                <a:solidFill>
                  <a:srgbClr val="000000"/>
                </a:solidFill>
              </a:rPr>
              <a:t>Indegree &amp; Outdegree </a:t>
            </a:r>
            <a:r>
              <a:rPr lang="en" sz="1900">
                <a:solidFill>
                  <a:srgbClr val="000000"/>
                </a:solidFill>
              </a:rPr>
              <a:t>for directed graphs.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8" name="Shape 3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9" name="Shape 395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Some Graph-Processing Problems</a:t>
            </a:r>
          </a:p>
        </p:txBody>
      </p:sp>
      <p:sp>
        <p:nvSpPr>
          <p:cNvPr id="3960" name="Shape 3960"/>
          <p:cNvSpPr txBox="1"/>
          <p:nvPr>
            <p:ph idx="1" type="body"/>
          </p:nvPr>
        </p:nvSpPr>
        <p:spPr>
          <a:xfrm>
            <a:off x="243000" y="785100"/>
            <a:ext cx="8739900" cy="4153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</a:rPr>
              <a:t>s-t Path</a:t>
            </a:r>
            <a:r>
              <a:rPr lang="en" sz="1900">
                <a:solidFill>
                  <a:srgbClr val="000000"/>
                </a:solidFill>
              </a:rPr>
              <a:t>. Is there a path between vertices s and t?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</a:rPr>
              <a:t>Shortest s-t Path. </a:t>
            </a:r>
            <a:r>
              <a:rPr lang="en" sz="1900">
                <a:solidFill>
                  <a:srgbClr val="000000"/>
                </a:solidFill>
              </a:rPr>
              <a:t>What is the shortest path between vertices s and t?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</a:rPr>
              <a:t>Cycle.</a:t>
            </a:r>
            <a:r>
              <a:rPr lang="en" sz="1900">
                <a:solidFill>
                  <a:srgbClr val="000000"/>
                </a:solidFill>
              </a:rPr>
              <a:t> Does the graph contain any cycles?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</a:rPr>
              <a:t>Euler Tour.</a:t>
            </a:r>
            <a:r>
              <a:rPr lang="en" sz="1900">
                <a:solidFill>
                  <a:srgbClr val="000000"/>
                </a:solidFill>
              </a:rPr>
              <a:t> Is there a cycle that uses every edge exactly once?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</a:rPr>
              <a:t>Hamilton Tour. </a:t>
            </a:r>
            <a:r>
              <a:rPr lang="en" sz="1900">
                <a:solidFill>
                  <a:srgbClr val="000000"/>
                </a:solidFill>
              </a:rPr>
              <a:t>Is there a cycle that uses every vertex exactly once?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</a:rPr>
              <a:t>Connectivity. </a:t>
            </a:r>
            <a:r>
              <a:rPr lang="en" sz="1900">
                <a:solidFill>
                  <a:srgbClr val="000000"/>
                </a:solidFill>
              </a:rPr>
              <a:t>Is the graph connected, i.e. is there a path between all vertex pairs?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</a:rPr>
              <a:t>Biconnectivity. </a:t>
            </a:r>
            <a:r>
              <a:rPr lang="en" sz="1900">
                <a:solidFill>
                  <a:srgbClr val="000000"/>
                </a:solidFill>
              </a:rPr>
              <a:t>Is there a vertex whose removal disconnects the graph?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</a:rPr>
              <a:t>Planarity</a:t>
            </a:r>
            <a:r>
              <a:rPr lang="en" sz="1900">
                <a:solidFill>
                  <a:srgbClr val="000000"/>
                </a:solidFill>
              </a:rPr>
              <a:t>. Can you draw the graph on a piece of paper with no crossing edges?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</a:rPr>
              <a:t>Isomorphism</a:t>
            </a:r>
            <a:r>
              <a:rPr lang="en" sz="1900">
                <a:solidFill>
                  <a:srgbClr val="000000"/>
                </a:solidFill>
              </a:rPr>
              <a:t>. Are two graphs isomorphic (the same graph in disguise)?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</a:rPr>
              <a:t>Graph problems: Unobvious which are easy, hard, or computationally intractable.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4" name="Shape 3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5" name="Shape 39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Example: BART</a:t>
            </a:r>
          </a:p>
        </p:txBody>
      </p:sp>
      <p:sp>
        <p:nvSpPr>
          <p:cNvPr id="3966" name="Shape 39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br>
              <a:rPr lang="en"/>
            </a:br>
            <a:br>
              <a:rPr lang="en"/>
            </a:br>
          </a:p>
        </p:txBody>
      </p:sp>
      <p:pic>
        <p:nvPicPr>
          <p:cNvPr id="3967" name="Shape 39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6375" y="1017725"/>
            <a:ext cx="4011250" cy="40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397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2" name="Shape 39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25" y="273875"/>
            <a:ext cx="8986751" cy="4475550"/>
          </a:xfrm>
          <a:prstGeom prst="rect">
            <a:avLst/>
          </a:prstGeom>
          <a:noFill/>
          <a:ln>
            <a:noFill/>
          </a:ln>
        </p:spPr>
      </p:pic>
      <p:sp>
        <p:nvSpPr>
          <p:cNvPr id="3973" name="Shape 3973"/>
          <p:cNvSpPr txBox="1"/>
          <p:nvPr/>
        </p:nvSpPr>
        <p:spPr>
          <a:xfrm>
            <a:off x="353625" y="4597250"/>
            <a:ext cx="62391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EFEFEF"/>
                </a:solidFill>
              </a:rPr>
              <a:t>Nodes: Cities.         Edge Weights: ~Number of friends between cities</a:t>
            </a: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3977" name="Shape 3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8" name="Shape 3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9015" y="0"/>
            <a:ext cx="540498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3979" name="Shape 3979"/>
          <p:cNvSpPr txBox="1"/>
          <p:nvPr/>
        </p:nvSpPr>
        <p:spPr>
          <a:xfrm>
            <a:off x="176800" y="151550"/>
            <a:ext cx="3511200" cy="30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EFEFEF"/>
                </a:solidFill>
              </a:rPr>
              <a:t>Nodes: Scientific Journals.</a:t>
            </a:r>
          </a:p>
          <a:p>
            <a:pPr indent="-342900" lvl="0" marL="457200" rtl="0">
              <a:spcBef>
                <a:spcPts val="0"/>
              </a:spcBef>
              <a:buClr>
                <a:srgbClr val="EFEFEF"/>
              </a:buClr>
              <a:buSzPts val="1800"/>
              <a:buChar char="●"/>
            </a:pPr>
            <a:r>
              <a:rPr lang="en" sz="1800">
                <a:solidFill>
                  <a:srgbClr val="EFEFEF"/>
                </a:solidFill>
              </a:rPr>
              <a:t>Label: AAT classification (the topic that it covers)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EFEFEF"/>
                </a:solidFill>
              </a:rPr>
              <a:t>Edges: 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 sz="1800">
                <a:solidFill>
                  <a:srgbClr val="EFEFEF"/>
                </a:solidFill>
              </a:rPr>
              <a:t>Based on clickthrough data.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 sz="1800">
                <a:solidFill>
                  <a:srgbClr val="EFEFEF"/>
                </a:solidFill>
              </a:rPr>
              <a:t>Clickthrough from v to w means that someone reading an article in journal v clicked on a link to an article in journal w.</a:t>
            </a:r>
          </a:p>
          <a:p>
            <a:pPr indent="-342900" lvl="0" marL="457200" rtl="0">
              <a:spcBef>
                <a:spcPts val="0"/>
              </a:spcBef>
              <a:buClr>
                <a:srgbClr val="EFEFEF"/>
              </a:buClr>
              <a:buSzPts val="1800"/>
              <a:buChar char="●"/>
            </a:pPr>
            <a:r>
              <a:rPr lang="en" sz="1800">
                <a:solidFill>
                  <a:srgbClr val="EFEFEF"/>
                </a:solidFill>
              </a:rPr>
              <a:t>Edge assigned from v to w if clickthrough rate from v to w is above some arbitrary threshold.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3" name="Shape 3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4" name="Shape 398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Representations</a:t>
            </a: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8" name="Shape 3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9" name="Shape 398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Representations</a:t>
            </a:r>
          </a:p>
        </p:txBody>
      </p:sp>
      <p:sp>
        <p:nvSpPr>
          <p:cNvPr id="3990" name="Shape 3990"/>
          <p:cNvSpPr/>
          <p:nvPr/>
        </p:nvSpPr>
        <p:spPr>
          <a:xfrm>
            <a:off x="7314650" y="17993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0</a:t>
            </a:r>
          </a:p>
        </p:txBody>
      </p:sp>
      <p:sp>
        <p:nvSpPr>
          <p:cNvPr id="3991" name="Shape 3991"/>
          <p:cNvSpPr/>
          <p:nvPr/>
        </p:nvSpPr>
        <p:spPr>
          <a:xfrm>
            <a:off x="7864226" y="124043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3992" name="Shape 3992"/>
          <p:cNvCxnSpPr>
            <a:stCxn id="3990" idx="7"/>
            <a:endCxn id="3991" idx="3"/>
          </p:cNvCxnSpPr>
          <p:nvPr/>
        </p:nvCxnSpPr>
        <p:spPr>
          <a:xfrm flipH="1" rot="10800000">
            <a:off x="7650096" y="1575765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993" name="Shape 3993"/>
          <p:cNvCxnSpPr>
            <a:stCxn id="3990" idx="5"/>
            <a:endCxn id="3994" idx="1"/>
          </p:cNvCxnSpPr>
          <p:nvPr/>
        </p:nvCxnSpPr>
        <p:spPr>
          <a:xfrm>
            <a:off x="7650096" y="2134758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994" name="Shape 3994"/>
          <p:cNvSpPr/>
          <p:nvPr/>
        </p:nvSpPr>
        <p:spPr>
          <a:xfrm>
            <a:off x="7864226" y="230673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  <p:cxnSp>
        <p:nvCxnSpPr>
          <p:cNvPr id="3995" name="Shape 3995"/>
          <p:cNvCxnSpPr>
            <a:stCxn id="3991" idx="4"/>
            <a:endCxn id="3994" idx="0"/>
          </p:cNvCxnSpPr>
          <p:nvPr/>
        </p:nvCxnSpPr>
        <p:spPr>
          <a:xfrm>
            <a:off x="8060726" y="1633431"/>
            <a:ext cx="0" cy="673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996" name="Shape 3996"/>
          <p:cNvSpPr txBox="1"/>
          <p:nvPr/>
        </p:nvSpPr>
        <p:spPr>
          <a:xfrm>
            <a:off x="228600" y="669000"/>
            <a:ext cx="87258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Representation 1: Adjacency Matrix.</a:t>
            </a:r>
          </a:p>
        </p:txBody>
      </p:sp>
      <p:graphicFrame>
        <p:nvGraphicFramePr>
          <p:cNvPr id="3997" name="Shape 3997"/>
          <p:cNvGraphicFramePr/>
          <p:nvPr/>
        </p:nvGraphicFramePr>
        <p:xfrm>
          <a:off x="3822100" y="124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638350"/>
                <a:gridCol w="638350"/>
                <a:gridCol w="638350"/>
                <a:gridCol w="638350"/>
              </a:tblGrid>
              <a:tr h="40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998" name="Shape 3998"/>
          <p:cNvSpPr/>
          <p:nvPr/>
        </p:nvSpPr>
        <p:spPr>
          <a:xfrm>
            <a:off x="7009838" y="39112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0</a:t>
            </a:r>
          </a:p>
        </p:txBody>
      </p:sp>
      <p:sp>
        <p:nvSpPr>
          <p:cNvPr id="3999" name="Shape 3999"/>
          <p:cNvSpPr/>
          <p:nvPr/>
        </p:nvSpPr>
        <p:spPr>
          <a:xfrm>
            <a:off x="7559488" y="3334706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4000" name="Shape 4000"/>
          <p:cNvSpPr/>
          <p:nvPr/>
        </p:nvSpPr>
        <p:spPr>
          <a:xfrm>
            <a:off x="7559488" y="4401014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4001" name="Shape 4001"/>
          <p:cNvSpPr/>
          <p:nvPr/>
        </p:nvSpPr>
        <p:spPr>
          <a:xfrm>
            <a:off x="8209663" y="386778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  <p:cxnSp>
        <p:nvCxnSpPr>
          <p:cNvPr id="4002" name="Shape 4002"/>
          <p:cNvCxnSpPr>
            <a:stCxn id="4001" idx="3"/>
            <a:endCxn id="4000" idx="7"/>
          </p:cNvCxnSpPr>
          <p:nvPr/>
        </p:nvCxnSpPr>
        <p:spPr>
          <a:xfrm flipH="1">
            <a:off x="7894917" y="4203236"/>
            <a:ext cx="372300" cy="25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003" name="Shape 4003"/>
          <p:cNvCxnSpPr>
            <a:stCxn id="4001" idx="1"/>
            <a:endCxn id="3999" idx="5"/>
          </p:cNvCxnSpPr>
          <p:nvPr/>
        </p:nvCxnSpPr>
        <p:spPr>
          <a:xfrm rot="10800000">
            <a:off x="7894917" y="3670043"/>
            <a:ext cx="372300" cy="255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004" name="Shape 4004"/>
          <p:cNvCxnSpPr>
            <a:stCxn id="3999" idx="3"/>
            <a:endCxn id="3998" idx="7"/>
          </p:cNvCxnSpPr>
          <p:nvPr/>
        </p:nvCxnSpPr>
        <p:spPr>
          <a:xfrm flipH="1">
            <a:off x="7345242" y="3670152"/>
            <a:ext cx="271800" cy="298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graphicFrame>
        <p:nvGraphicFramePr>
          <p:cNvPr id="4005" name="Shape 4005"/>
          <p:cNvGraphicFramePr/>
          <p:nvPr/>
        </p:nvGraphicFramePr>
        <p:xfrm>
          <a:off x="3822113" y="2994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510675"/>
                <a:gridCol w="510675"/>
                <a:gridCol w="510675"/>
                <a:gridCol w="510675"/>
                <a:gridCol w="510675"/>
              </a:tblGrid>
              <a:tr h="40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006" name="Shape 4006"/>
          <p:cNvSpPr txBox="1"/>
          <p:nvPr/>
        </p:nvSpPr>
        <p:spPr>
          <a:xfrm>
            <a:off x="311700" y="1362975"/>
            <a:ext cx="3228900" cy="20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/>
              <a:t>For undirected graph: Each edge is represented twice in the matrix. Simplicity at the expense of space.</a:t>
            </a:r>
          </a:p>
        </p:txBody>
      </p:sp>
      <p:cxnSp>
        <p:nvCxnSpPr>
          <p:cNvPr id="4007" name="Shape 4007"/>
          <p:cNvCxnSpPr/>
          <p:nvPr/>
        </p:nvCxnSpPr>
        <p:spPr>
          <a:xfrm rot="10800000">
            <a:off x="3832075" y="1252950"/>
            <a:ext cx="628800" cy="40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008" name="Shape 4008"/>
          <p:cNvSpPr txBox="1"/>
          <p:nvPr/>
        </p:nvSpPr>
        <p:spPr>
          <a:xfrm>
            <a:off x="3821006" y="1315827"/>
            <a:ext cx="3528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s</a:t>
            </a:r>
          </a:p>
        </p:txBody>
      </p:sp>
      <p:sp>
        <p:nvSpPr>
          <p:cNvPr id="4009" name="Shape 4009"/>
          <p:cNvSpPr txBox="1"/>
          <p:nvPr/>
        </p:nvSpPr>
        <p:spPr>
          <a:xfrm>
            <a:off x="4134129" y="1159744"/>
            <a:ext cx="3528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t</a:t>
            </a:r>
          </a:p>
        </p:txBody>
      </p:sp>
      <p:cxnSp>
        <p:nvCxnSpPr>
          <p:cNvPr id="4010" name="Shape 4010"/>
          <p:cNvCxnSpPr/>
          <p:nvPr/>
        </p:nvCxnSpPr>
        <p:spPr>
          <a:xfrm rot="10800000">
            <a:off x="3832075" y="2997750"/>
            <a:ext cx="476400" cy="4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011" name="Shape 4011"/>
          <p:cNvSpPr txBox="1"/>
          <p:nvPr/>
        </p:nvSpPr>
        <p:spPr>
          <a:xfrm>
            <a:off x="3793671" y="3076290"/>
            <a:ext cx="3528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v</a:t>
            </a:r>
          </a:p>
        </p:txBody>
      </p:sp>
      <p:sp>
        <p:nvSpPr>
          <p:cNvPr id="4012" name="Shape 4012"/>
          <p:cNvSpPr txBox="1"/>
          <p:nvPr/>
        </p:nvSpPr>
        <p:spPr>
          <a:xfrm>
            <a:off x="4047569" y="2912344"/>
            <a:ext cx="3528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w</a:t>
            </a: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6" name="Shape 4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7" name="Shape 401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Representations</a:t>
            </a:r>
          </a:p>
        </p:txBody>
      </p:sp>
      <p:sp>
        <p:nvSpPr>
          <p:cNvPr id="4018" name="Shape 4018"/>
          <p:cNvSpPr/>
          <p:nvPr/>
        </p:nvSpPr>
        <p:spPr>
          <a:xfrm>
            <a:off x="7314650" y="17993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0</a:t>
            </a:r>
          </a:p>
        </p:txBody>
      </p:sp>
      <p:sp>
        <p:nvSpPr>
          <p:cNvPr id="4019" name="Shape 4019"/>
          <p:cNvSpPr/>
          <p:nvPr/>
        </p:nvSpPr>
        <p:spPr>
          <a:xfrm>
            <a:off x="7864226" y="124043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4020" name="Shape 4020"/>
          <p:cNvCxnSpPr>
            <a:stCxn id="4018" idx="7"/>
            <a:endCxn id="4019" idx="3"/>
          </p:cNvCxnSpPr>
          <p:nvPr/>
        </p:nvCxnSpPr>
        <p:spPr>
          <a:xfrm flipH="1" rot="10800000">
            <a:off x="7650096" y="1575765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021" name="Shape 4021"/>
          <p:cNvCxnSpPr>
            <a:stCxn id="4018" idx="5"/>
            <a:endCxn id="4022" idx="1"/>
          </p:cNvCxnSpPr>
          <p:nvPr/>
        </p:nvCxnSpPr>
        <p:spPr>
          <a:xfrm>
            <a:off x="7650096" y="2134758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022" name="Shape 4022"/>
          <p:cNvSpPr/>
          <p:nvPr/>
        </p:nvSpPr>
        <p:spPr>
          <a:xfrm>
            <a:off x="7864226" y="230673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  <p:cxnSp>
        <p:nvCxnSpPr>
          <p:cNvPr id="4023" name="Shape 4023"/>
          <p:cNvCxnSpPr>
            <a:stCxn id="4019" idx="4"/>
            <a:endCxn id="4022" idx="0"/>
          </p:cNvCxnSpPr>
          <p:nvPr/>
        </p:nvCxnSpPr>
        <p:spPr>
          <a:xfrm>
            <a:off x="8060726" y="1633431"/>
            <a:ext cx="0" cy="673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024" name="Shape 4024"/>
          <p:cNvSpPr txBox="1"/>
          <p:nvPr/>
        </p:nvSpPr>
        <p:spPr>
          <a:xfrm>
            <a:off x="228600" y="669000"/>
            <a:ext cx="87258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Representation 1: Adjacency Matrix.</a:t>
            </a:r>
          </a:p>
        </p:txBody>
      </p:sp>
      <p:graphicFrame>
        <p:nvGraphicFramePr>
          <p:cNvPr id="4025" name="Shape 4025"/>
          <p:cNvGraphicFramePr/>
          <p:nvPr/>
        </p:nvGraphicFramePr>
        <p:xfrm>
          <a:off x="3822100" y="124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638350"/>
                <a:gridCol w="638350"/>
                <a:gridCol w="638350"/>
                <a:gridCol w="638350"/>
              </a:tblGrid>
              <a:tr h="40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026" name="Shape 4026"/>
          <p:cNvSpPr/>
          <p:nvPr/>
        </p:nvSpPr>
        <p:spPr>
          <a:xfrm>
            <a:off x="7009838" y="39112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0</a:t>
            </a:r>
          </a:p>
        </p:txBody>
      </p:sp>
      <p:sp>
        <p:nvSpPr>
          <p:cNvPr id="4027" name="Shape 4027"/>
          <p:cNvSpPr/>
          <p:nvPr/>
        </p:nvSpPr>
        <p:spPr>
          <a:xfrm>
            <a:off x="7559488" y="3334706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4028" name="Shape 4028"/>
          <p:cNvSpPr/>
          <p:nvPr/>
        </p:nvSpPr>
        <p:spPr>
          <a:xfrm>
            <a:off x="7559488" y="4401014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4029" name="Shape 4029"/>
          <p:cNvSpPr/>
          <p:nvPr/>
        </p:nvSpPr>
        <p:spPr>
          <a:xfrm>
            <a:off x="8209663" y="386778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  <p:cxnSp>
        <p:nvCxnSpPr>
          <p:cNvPr id="4030" name="Shape 4030"/>
          <p:cNvCxnSpPr>
            <a:stCxn id="4029" idx="3"/>
            <a:endCxn id="4028" idx="7"/>
          </p:cNvCxnSpPr>
          <p:nvPr/>
        </p:nvCxnSpPr>
        <p:spPr>
          <a:xfrm flipH="1">
            <a:off x="7894917" y="4203236"/>
            <a:ext cx="372300" cy="25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031" name="Shape 4031"/>
          <p:cNvCxnSpPr>
            <a:stCxn id="4029" idx="1"/>
            <a:endCxn id="4027" idx="5"/>
          </p:cNvCxnSpPr>
          <p:nvPr/>
        </p:nvCxnSpPr>
        <p:spPr>
          <a:xfrm rot="10800000">
            <a:off x="7894917" y="3670043"/>
            <a:ext cx="372300" cy="255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032" name="Shape 4032"/>
          <p:cNvCxnSpPr>
            <a:stCxn id="4027" idx="3"/>
            <a:endCxn id="4026" idx="7"/>
          </p:cNvCxnSpPr>
          <p:nvPr/>
        </p:nvCxnSpPr>
        <p:spPr>
          <a:xfrm flipH="1">
            <a:off x="7345242" y="3670152"/>
            <a:ext cx="271800" cy="298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graphicFrame>
        <p:nvGraphicFramePr>
          <p:cNvPr id="4033" name="Shape 4033"/>
          <p:cNvGraphicFramePr/>
          <p:nvPr/>
        </p:nvGraphicFramePr>
        <p:xfrm>
          <a:off x="3822113" y="2994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510675"/>
                <a:gridCol w="510675"/>
                <a:gridCol w="510675"/>
                <a:gridCol w="510675"/>
                <a:gridCol w="510675"/>
              </a:tblGrid>
              <a:tr h="40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034" name="Shape 4034"/>
          <p:cNvSpPr txBox="1"/>
          <p:nvPr/>
        </p:nvSpPr>
        <p:spPr>
          <a:xfrm>
            <a:off x="457200" y="1317050"/>
            <a:ext cx="2667000" cy="13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From the structure, we see that |E| ≤ |V|</a:t>
            </a:r>
            <a:r>
              <a:rPr baseline="30000" lang="en" sz="2000"/>
              <a:t>2</a:t>
            </a: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3C78D8"/>
              </a:buClr>
              <a:buSzPts val="2000"/>
              <a:buChar char="●"/>
            </a:pPr>
            <a:r>
              <a:rPr lang="en" sz="2000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Θ</a:t>
            </a:r>
            <a:r>
              <a:rPr lang="en" sz="2000">
                <a:solidFill>
                  <a:srgbClr val="3C78D8"/>
                </a:solidFill>
              </a:rPr>
              <a:t>(1) edge add / removal</a:t>
            </a: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3C78D8"/>
              </a:buClr>
              <a:buSzPts val="2000"/>
              <a:buChar char="●"/>
            </a:pPr>
            <a:r>
              <a:rPr lang="en" sz="2000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Θ</a:t>
            </a:r>
            <a:r>
              <a:rPr lang="en" sz="2000">
                <a:solidFill>
                  <a:srgbClr val="3C78D8"/>
                </a:solidFill>
              </a:rPr>
              <a:t>(1) edge exists check</a:t>
            </a: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3C78D8"/>
              </a:buClr>
              <a:buSzPts val="2000"/>
              <a:buChar char="●"/>
            </a:pPr>
            <a:r>
              <a:rPr lang="en" sz="2000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Θ</a:t>
            </a:r>
            <a:r>
              <a:rPr lang="en" sz="2000">
                <a:solidFill>
                  <a:srgbClr val="3C78D8"/>
                </a:solidFill>
              </a:rPr>
              <a:t>(|V|) find adjacent edges</a:t>
            </a: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3C78D8"/>
              </a:buClr>
              <a:buSzPts val="2000"/>
              <a:buChar char="●"/>
            </a:pPr>
            <a:r>
              <a:rPr lang="en" sz="2000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Θ</a:t>
            </a:r>
            <a:r>
              <a:rPr lang="en" sz="2000">
                <a:solidFill>
                  <a:srgbClr val="3C78D8"/>
                </a:solidFill>
              </a:rPr>
              <a:t>(|V|) get outdegree</a:t>
            </a:r>
            <a:r>
              <a:rPr lang="en" sz="2000">
                <a:solidFill>
                  <a:srgbClr val="3C78D8"/>
                </a:solidFill>
              </a:rPr>
              <a:t>.</a:t>
            </a:r>
          </a:p>
        </p:txBody>
      </p:sp>
      <p:cxnSp>
        <p:nvCxnSpPr>
          <p:cNvPr id="4035" name="Shape 4035"/>
          <p:cNvCxnSpPr/>
          <p:nvPr/>
        </p:nvCxnSpPr>
        <p:spPr>
          <a:xfrm rot="10800000">
            <a:off x="3832075" y="1252950"/>
            <a:ext cx="628800" cy="40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036" name="Shape 4036"/>
          <p:cNvSpPr txBox="1"/>
          <p:nvPr/>
        </p:nvSpPr>
        <p:spPr>
          <a:xfrm>
            <a:off x="3821006" y="1315827"/>
            <a:ext cx="3528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s</a:t>
            </a:r>
          </a:p>
        </p:txBody>
      </p:sp>
      <p:sp>
        <p:nvSpPr>
          <p:cNvPr id="4037" name="Shape 4037"/>
          <p:cNvSpPr txBox="1"/>
          <p:nvPr/>
        </p:nvSpPr>
        <p:spPr>
          <a:xfrm>
            <a:off x="4134129" y="1159744"/>
            <a:ext cx="3528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t</a:t>
            </a:r>
          </a:p>
        </p:txBody>
      </p:sp>
      <p:cxnSp>
        <p:nvCxnSpPr>
          <p:cNvPr id="4038" name="Shape 4038"/>
          <p:cNvCxnSpPr/>
          <p:nvPr/>
        </p:nvCxnSpPr>
        <p:spPr>
          <a:xfrm rot="10800000">
            <a:off x="3832075" y="2997750"/>
            <a:ext cx="476400" cy="4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039" name="Shape 4039"/>
          <p:cNvSpPr txBox="1"/>
          <p:nvPr/>
        </p:nvSpPr>
        <p:spPr>
          <a:xfrm>
            <a:off x="3793671" y="3076290"/>
            <a:ext cx="3528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v</a:t>
            </a:r>
          </a:p>
        </p:txBody>
      </p:sp>
      <p:sp>
        <p:nvSpPr>
          <p:cNvPr id="4040" name="Shape 4040"/>
          <p:cNvSpPr txBox="1"/>
          <p:nvPr/>
        </p:nvSpPr>
        <p:spPr>
          <a:xfrm>
            <a:off x="4047569" y="2912344"/>
            <a:ext cx="3528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w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/>
        </p:nvSpPr>
        <p:spPr>
          <a:xfrm>
            <a:off x="311700" y="863750"/>
            <a:ext cx="8132400" cy="24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Invented by Edward Fredkin</a:t>
            </a:r>
          </a:p>
          <a:p>
            <a:pPr indent="-368300" lvl="0" marL="457200" rtl="0">
              <a:spcBef>
                <a:spcPts val="600"/>
              </a:spcBef>
              <a:buClr>
                <a:schemeClr val="dk1"/>
              </a:buClr>
              <a:buSzPts val="2200"/>
              <a:buFont typeface="Arial"/>
              <a:buChar char="●"/>
            </a:pPr>
            <a:r>
              <a:rPr lang="en" sz="2200">
                <a:solidFill>
                  <a:schemeClr val="dk1"/>
                </a:solidFill>
              </a:rPr>
              <a:t>Short for re</a:t>
            </a:r>
            <a:r>
              <a:rPr b="1" lang="en" sz="2200">
                <a:solidFill>
                  <a:schemeClr val="dk1"/>
                </a:solidFill>
              </a:rPr>
              <a:t>trie</a:t>
            </a:r>
            <a:r>
              <a:rPr lang="en" sz="2200">
                <a:solidFill>
                  <a:schemeClr val="dk1"/>
                </a:solidFill>
              </a:rPr>
              <a:t>val tree</a:t>
            </a:r>
          </a:p>
          <a:p>
            <a:pPr indent="-368300" lvl="0" marL="457200" rtl="0">
              <a:spcBef>
                <a:spcPts val="600"/>
              </a:spcBef>
              <a:buClr>
                <a:schemeClr val="dk1"/>
              </a:buClr>
              <a:buSzPts val="2200"/>
              <a:buFont typeface="Arial"/>
              <a:buChar char="●"/>
            </a:pPr>
            <a:r>
              <a:rPr lang="en" sz="2200">
                <a:solidFill>
                  <a:schemeClr val="dk1"/>
                </a:solidFill>
              </a:rPr>
              <a:t>Pronounced same as tree</a:t>
            </a:r>
          </a:p>
          <a:p>
            <a:pPr indent="-368300" lvl="1" marL="914400" rtl="0">
              <a:spcBef>
                <a:spcPts val="600"/>
              </a:spcBef>
              <a:buClr>
                <a:schemeClr val="dk1"/>
              </a:buClr>
              <a:buSzPts val="2200"/>
              <a:buFont typeface="Arial"/>
              <a:buChar char="○"/>
            </a:pPr>
            <a:r>
              <a:rPr lang="en" sz="2200">
                <a:solidFill>
                  <a:schemeClr val="dk1"/>
                </a:solidFill>
              </a:rPr>
              <a:t>But we’ll pronounce it as “try”, like everyone except its inventor</a:t>
            </a:r>
          </a:p>
        </p:txBody>
      </p:sp>
      <p:sp>
        <p:nvSpPr>
          <p:cNvPr id="225" name="Shape 22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Origin of the Trie</a:t>
            </a:r>
          </a:p>
        </p:txBody>
      </p:sp>
      <p:pic>
        <p:nvPicPr>
          <p:cNvPr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5888" y="3157250"/>
            <a:ext cx="6292225" cy="157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4044" name="Shape 4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5" name="Shape 404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Printing Runtime: </a:t>
            </a:r>
            <a:r>
              <a:rPr lang="en" sz="2400" u="sng">
                <a:solidFill>
                  <a:srgbClr val="369BD7"/>
                </a:solidFill>
                <a:hlinkClick r:id="rId3"/>
              </a:rPr>
              <a:t>http://shoutkey.com/pierce</a:t>
            </a:r>
            <a:r>
              <a:rPr lang="en" sz="2400">
                <a:solidFill>
                  <a:srgbClr val="555555"/>
                </a:solidFill>
              </a:rPr>
              <a:t> </a:t>
            </a:r>
          </a:p>
        </p:txBody>
      </p:sp>
      <p:sp>
        <p:nvSpPr>
          <p:cNvPr id="4046" name="Shape 4046"/>
          <p:cNvSpPr txBox="1"/>
          <p:nvPr>
            <p:ph idx="1" type="body"/>
          </p:nvPr>
        </p:nvSpPr>
        <p:spPr>
          <a:xfrm>
            <a:off x="311700" y="6952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900">
                <a:solidFill>
                  <a:srgbClr val="000000"/>
                </a:solidFill>
              </a:rPr>
              <a:t>Bound the</a:t>
            </a:r>
            <a:r>
              <a:rPr lang="en" sz="1900">
                <a:solidFill>
                  <a:srgbClr val="000000"/>
                </a:solidFill>
              </a:rPr>
              <a:t> runtime of the following code if the graph uses an adjacency-matrix representation, where V is the number of vertices, and E is the total number of edges?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Θ(|V|)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Θ(|V| + |E|)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Θ(|V|</a:t>
            </a:r>
            <a:r>
              <a:rPr baseline="30000" lang="en" sz="2000">
                <a:solidFill>
                  <a:srgbClr val="000000"/>
                </a:solidFill>
              </a:rPr>
              <a:t>2</a:t>
            </a:r>
            <a:r>
              <a:rPr lang="en" sz="2000">
                <a:solidFill>
                  <a:srgbClr val="000000"/>
                </a:solidFill>
              </a:rPr>
              <a:t>)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Θ(|V|*|E|)</a:t>
            </a:r>
          </a:p>
          <a:p>
            <a:pPr indent="-69850" lvl="0" marL="0" rtl="0">
              <a:spcBef>
                <a:spcPts val="0"/>
              </a:spcBef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</a:rPr>
              <a:t>How much time does 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adj</a:t>
            </a:r>
            <a:r>
              <a:rPr lang="en" sz="2000">
                <a:solidFill>
                  <a:srgbClr val="000000"/>
                </a:solidFill>
              </a:rPr>
              <a:t> take?</a:t>
            </a:r>
          </a:p>
          <a:p>
            <a:pPr indent="-69850" lvl="0" marL="0" rtl="0">
              <a:spcBef>
                <a:spcPts val="0"/>
              </a:spcBef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</a:rPr>
              <a:t>How many 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adj</a:t>
            </a:r>
            <a:r>
              <a:rPr lang="en" sz="2000">
                <a:solidFill>
                  <a:srgbClr val="000000"/>
                </a:solidFill>
              </a:rPr>
              <a:t> calls?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047" name="Shape 40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4475" y="1698023"/>
            <a:ext cx="4705350" cy="12287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048" name="Shape 4048"/>
          <p:cNvGraphicFramePr/>
          <p:nvPr/>
        </p:nvGraphicFramePr>
        <p:xfrm>
          <a:off x="4280450" y="3025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510675"/>
                <a:gridCol w="510675"/>
                <a:gridCol w="510675"/>
                <a:gridCol w="510675"/>
                <a:gridCol w="510675"/>
              </a:tblGrid>
              <a:tr h="40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4049" name="Shape 4049"/>
          <p:cNvSpPr/>
          <p:nvPr/>
        </p:nvSpPr>
        <p:spPr>
          <a:xfrm>
            <a:off x="7009838" y="39112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0</a:t>
            </a:r>
          </a:p>
        </p:txBody>
      </p:sp>
      <p:sp>
        <p:nvSpPr>
          <p:cNvPr id="4050" name="Shape 4050"/>
          <p:cNvSpPr/>
          <p:nvPr/>
        </p:nvSpPr>
        <p:spPr>
          <a:xfrm>
            <a:off x="7559488" y="3334706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4051" name="Shape 4051"/>
          <p:cNvSpPr/>
          <p:nvPr/>
        </p:nvSpPr>
        <p:spPr>
          <a:xfrm>
            <a:off x="7559488" y="4401014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4052" name="Shape 4052"/>
          <p:cNvSpPr/>
          <p:nvPr/>
        </p:nvSpPr>
        <p:spPr>
          <a:xfrm>
            <a:off x="8209663" y="386778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  <p:cxnSp>
        <p:nvCxnSpPr>
          <p:cNvPr id="4053" name="Shape 4053"/>
          <p:cNvCxnSpPr>
            <a:stCxn id="4052" idx="3"/>
            <a:endCxn id="4051" idx="7"/>
          </p:cNvCxnSpPr>
          <p:nvPr/>
        </p:nvCxnSpPr>
        <p:spPr>
          <a:xfrm flipH="1">
            <a:off x="7894917" y="4203236"/>
            <a:ext cx="372300" cy="25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054" name="Shape 4054"/>
          <p:cNvCxnSpPr>
            <a:stCxn id="4052" idx="1"/>
            <a:endCxn id="4050" idx="5"/>
          </p:cNvCxnSpPr>
          <p:nvPr/>
        </p:nvCxnSpPr>
        <p:spPr>
          <a:xfrm rot="10800000">
            <a:off x="7894917" y="3670043"/>
            <a:ext cx="372300" cy="25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055" name="Shape 4055"/>
          <p:cNvCxnSpPr>
            <a:stCxn id="4050" idx="3"/>
            <a:endCxn id="4049" idx="7"/>
          </p:cNvCxnSpPr>
          <p:nvPr/>
        </p:nvCxnSpPr>
        <p:spPr>
          <a:xfrm flipH="1">
            <a:off x="7345242" y="3670152"/>
            <a:ext cx="271800" cy="298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059" name="Shape 4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0" name="Shape 4060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Graph Printing Runtime</a:t>
            </a:r>
          </a:p>
        </p:txBody>
      </p:sp>
      <p:sp>
        <p:nvSpPr>
          <p:cNvPr id="4061" name="Shape 4061"/>
          <p:cNvSpPr txBox="1"/>
          <p:nvPr>
            <p:ph idx="1" type="body"/>
          </p:nvPr>
        </p:nvSpPr>
        <p:spPr>
          <a:xfrm>
            <a:off x="311700" y="5428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900">
                <a:solidFill>
                  <a:srgbClr val="000000"/>
                </a:solidFill>
              </a:rPr>
              <a:t>What is the order of growth of the running time of the following code if the graph uses an adjacency-matrix representation, where V is the number of vertices, and E is the total number of edges.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Θ(|V|)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Θ(|V| + |E|)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b="1" lang="en" sz="2000">
                <a:solidFill>
                  <a:srgbClr val="000000"/>
                </a:solidFill>
              </a:rPr>
              <a:t>Θ(|V|</a:t>
            </a:r>
            <a:r>
              <a:rPr b="1" baseline="30000" lang="en" sz="2000">
                <a:solidFill>
                  <a:srgbClr val="000000"/>
                </a:solidFill>
              </a:rPr>
              <a:t>2</a:t>
            </a:r>
            <a:r>
              <a:rPr b="1" lang="en" sz="2000">
                <a:solidFill>
                  <a:srgbClr val="000000"/>
                </a:solidFill>
              </a:rPr>
              <a:t>)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Θ(|V|*|E|)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</a:rPr>
              <a:t>How much time does </a:t>
            </a:r>
            <a:r>
              <a:rPr lang="en"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adj</a:t>
            </a:r>
            <a:r>
              <a:rPr lang="en" sz="1900">
                <a:solidFill>
                  <a:srgbClr val="000000"/>
                </a:solidFill>
              </a:rPr>
              <a:t> take?</a:t>
            </a: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Θ(|V|) worst case.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</a:rPr>
              <a:t>How many </a:t>
            </a:r>
            <a:r>
              <a:rPr lang="en"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adj</a:t>
            </a:r>
            <a:r>
              <a:rPr lang="en" sz="1900">
                <a:solidFill>
                  <a:srgbClr val="000000"/>
                </a:solidFill>
              </a:rPr>
              <a:t> calls? </a:t>
            </a: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Θ(|V|) calls.</a:t>
            </a:r>
          </a:p>
        </p:txBody>
      </p:sp>
      <p:pic>
        <p:nvPicPr>
          <p:cNvPr id="4062" name="Shape 40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475" y="1774223"/>
            <a:ext cx="4705350" cy="12287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063" name="Shape 4063"/>
          <p:cNvGraphicFramePr/>
          <p:nvPr/>
        </p:nvGraphicFramePr>
        <p:xfrm>
          <a:off x="4280450" y="3102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510675"/>
                <a:gridCol w="510675"/>
                <a:gridCol w="510675"/>
                <a:gridCol w="510675"/>
                <a:gridCol w="510675"/>
              </a:tblGrid>
              <a:tr h="40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9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</a:t>
                      </a: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4064" name="Shape 4064"/>
          <p:cNvSpPr/>
          <p:nvPr/>
        </p:nvSpPr>
        <p:spPr>
          <a:xfrm>
            <a:off x="7009838" y="39874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0</a:t>
            </a:r>
          </a:p>
        </p:txBody>
      </p:sp>
      <p:sp>
        <p:nvSpPr>
          <p:cNvPr id="4065" name="Shape 4065"/>
          <p:cNvSpPr/>
          <p:nvPr/>
        </p:nvSpPr>
        <p:spPr>
          <a:xfrm>
            <a:off x="7559488" y="3410906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4066" name="Shape 4066"/>
          <p:cNvSpPr/>
          <p:nvPr/>
        </p:nvSpPr>
        <p:spPr>
          <a:xfrm>
            <a:off x="7559488" y="4477214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4067" name="Shape 4067"/>
          <p:cNvSpPr/>
          <p:nvPr/>
        </p:nvSpPr>
        <p:spPr>
          <a:xfrm>
            <a:off x="8209663" y="394398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  <p:cxnSp>
        <p:nvCxnSpPr>
          <p:cNvPr id="4068" name="Shape 4068"/>
          <p:cNvCxnSpPr>
            <a:stCxn id="4067" idx="3"/>
            <a:endCxn id="4066" idx="7"/>
          </p:cNvCxnSpPr>
          <p:nvPr/>
        </p:nvCxnSpPr>
        <p:spPr>
          <a:xfrm flipH="1">
            <a:off x="7894917" y="4279436"/>
            <a:ext cx="372300" cy="25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069" name="Shape 4069"/>
          <p:cNvCxnSpPr>
            <a:stCxn id="4067" idx="1"/>
            <a:endCxn id="4065" idx="5"/>
          </p:cNvCxnSpPr>
          <p:nvPr/>
        </p:nvCxnSpPr>
        <p:spPr>
          <a:xfrm rot="10800000">
            <a:off x="7894917" y="3746243"/>
            <a:ext cx="372300" cy="25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070" name="Shape 4070"/>
          <p:cNvCxnSpPr>
            <a:stCxn id="4065" idx="3"/>
            <a:endCxn id="4064" idx="7"/>
          </p:cNvCxnSpPr>
          <p:nvPr/>
        </p:nvCxnSpPr>
        <p:spPr>
          <a:xfrm flipH="1">
            <a:off x="7345242" y="3746352"/>
            <a:ext cx="271800" cy="298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4" name="Shape 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" name="Shape 407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Another</a:t>
            </a:r>
            <a:r>
              <a:rPr lang="en">
                <a:solidFill>
                  <a:srgbClr val="1155CC"/>
                </a:solidFill>
              </a:rPr>
              <a:t> Graph Representation</a:t>
            </a:r>
          </a:p>
        </p:txBody>
      </p:sp>
      <p:sp>
        <p:nvSpPr>
          <p:cNvPr id="4076" name="Shape 4076"/>
          <p:cNvSpPr txBox="1"/>
          <p:nvPr>
            <p:ph idx="1" type="body"/>
          </p:nvPr>
        </p:nvSpPr>
        <p:spPr>
          <a:xfrm>
            <a:off x="243000" y="861300"/>
            <a:ext cx="8443800" cy="1454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Representation 2: Adjacency lists.</a:t>
            </a: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Common approach: Maintain array of lists indexed by vertex number.</a:t>
            </a:r>
          </a:p>
          <a:p>
            <a:pPr indent="-355600" lvl="1" marL="91440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Each vertex has a list of outgoing edges associated with it.</a:t>
            </a: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Most popular approach for representing graphs.</a:t>
            </a:r>
          </a:p>
        </p:txBody>
      </p:sp>
      <p:sp>
        <p:nvSpPr>
          <p:cNvPr id="4077" name="Shape 4077"/>
          <p:cNvSpPr/>
          <p:nvPr/>
        </p:nvSpPr>
        <p:spPr>
          <a:xfrm>
            <a:off x="7390850" y="39329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0</a:t>
            </a:r>
          </a:p>
        </p:txBody>
      </p:sp>
      <p:sp>
        <p:nvSpPr>
          <p:cNvPr id="4078" name="Shape 4078"/>
          <p:cNvSpPr/>
          <p:nvPr/>
        </p:nvSpPr>
        <p:spPr>
          <a:xfrm>
            <a:off x="7940426" y="337403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4079" name="Shape 4079"/>
          <p:cNvCxnSpPr>
            <a:stCxn id="4077" idx="7"/>
            <a:endCxn id="4078" idx="3"/>
          </p:cNvCxnSpPr>
          <p:nvPr/>
        </p:nvCxnSpPr>
        <p:spPr>
          <a:xfrm flipH="1" rot="10800000">
            <a:off x="7726296" y="3709365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080" name="Shape 4080"/>
          <p:cNvCxnSpPr>
            <a:stCxn id="4077" idx="5"/>
            <a:endCxn id="4081" idx="1"/>
          </p:cNvCxnSpPr>
          <p:nvPr/>
        </p:nvCxnSpPr>
        <p:spPr>
          <a:xfrm>
            <a:off x="7726296" y="4268358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081" name="Shape 4081"/>
          <p:cNvSpPr/>
          <p:nvPr/>
        </p:nvSpPr>
        <p:spPr>
          <a:xfrm>
            <a:off x="7940426" y="444033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  <p:cxnSp>
        <p:nvCxnSpPr>
          <p:cNvPr id="4082" name="Shape 4082"/>
          <p:cNvCxnSpPr>
            <a:stCxn id="4078" idx="4"/>
            <a:endCxn id="4081" idx="0"/>
          </p:cNvCxnSpPr>
          <p:nvPr/>
        </p:nvCxnSpPr>
        <p:spPr>
          <a:xfrm>
            <a:off x="8136926" y="3767031"/>
            <a:ext cx="0" cy="673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083" name="Shape 4083"/>
          <p:cNvSpPr/>
          <p:nvPr/>
        </p:nvSpPr>
        <p:spPr>
          <a:xfrm>
            <a:off x="2258680" y="3650788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84" name="Shape 4084"/>
          <p:cNvSpPr/>
          <p:nvPr/>
        </p:nvSpPr>
        <p:spPr>
          <a:xfrm>
            <a:off x="2258680" y="3934463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85" name="Shape 4085"/>
          <p:cNvSpPr/>
          <p:nvPr/>
        </p:nvSpPr>
        <p:spPr>
          <a:xfrm>
            <a:off x="2258680" y="4220088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86" name="Shape 4086"/>
          <p:cNvSpPr txBox="1"/>
          <p:nvPr/>
        </p:nvSpPr>
        <p:spPr>
          <a:xfrm>
            <a:off x="1949560" y="3572361"/>
            <a:ext cx="732000" cy="7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2</a:t>
            </a:r>
          </a:p>
        </p:txBody>
      </p:sp>
      <p:cxnSp>
        <p:nvCxnSpPr>
          <p:cNvPr id="4087" name="Shape 4087"/>
          <p:cNvCxnSpPr/>
          <p:nvPr/>
        </p:nvCxnSpPr>
        <p:spPr>
          <a:xfrm>
            <a:off x="2671168" y="3778510"/>
            <a:ext cx="2427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088" name="Shape 4088"/>
          <p:cNvSpPr txBox="1"/>
          <p:nvPr/>
        </p:nvSpPr>
        <p:spPr>
          <a:xfrm>
            <a:off x="2931069" y="3536245"/>
            <a:ext cx="9576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[1, 2]</a:t>
            </a:r>
          </a:p>
        </p:txBody>
      </p:sp>
      <p:sp>
        <p:nvSpPr>
          <p:cNvPr id="4089" name="Shape 4089"/>
          <p:cNvSpPr txBox="1"/>
          <p:nvPr/>
        </p:nvSpPr>
        <p:spPr>
          <a:xfrm>
            <a:off x="2931069" y="3841045"/>
            <a:ext cx="9576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[2]</a:t>
            </a:r>
          </a:p>
        </p:txBody>
      </p:sp>
      <p:cxnSp>
        <p:nvCxnSpPr>
          <p:cNvPr id="4090" name="Shape 4090"/>
          <p:cNvCxnSpPr/>
          <p:nvPr/>
        </p:nvCxnSpPr>
        <p:spPr>
          <a:xfrm>
            <a:off x="2671168" y="4083310"/>
            <a:ext cx="2427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4" name="Shape 4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5" name="Shape 409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More Graph Representations</a:t>
            </a:r>
          </a:p>
        </p:txBody>
      </p:sp>
      <p:sp>
        <p:nvSpPr>
          <p:cNvPr id="4096" name="Shape 4096"/>
          <p:cNvSpPr txBox="1"/>
          <p:nvPr>
            <p:ph idx="1" type="body"/>
          </p:nvPr>
        </p:nvSpPr>
        <p:spPr>
          <a:xfrm>
            <a:off x="243000" y="861300"/>
            <a:ext cx="8443800" cy="1454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900">
                <a:solidFill>
                  <a:srgbClr val="000000"/>
                </a:solidFill>
              </a:rPr>
              <a:t>Representation 2: Adjacency lists.</a:t>
            </a:r>
          </a:p>
          <a:p>
            <a:pPr indent="-3492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Common approach: Maintain array of lists indexed by vertex number.</a:t>
            </a:r>
          </a:p>
          <a:p>
            <a:pPr indent="-349250" lvl="1" marL="91440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900"/>
              <a:buChar char="○"/>
            </a:pPr>
            <a:r>
              <a:rPr lang="en" sz="1900">
                <a:solidFill>
                  <a:srgbClr val="000000"/>
                </a:solidFill>
              </a:rPr>
              <a:t>Each vertex has a list of outgoing edges associated with it.</a:t>
            </a:r>
          </a:p>
          <a:p>
            <a:pPr indent="-349250" lvl="0" marL="4572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Most popular approach for representing graphs.</a:t>
            </a:r>
          </a:p>
        </p:txBody>
      </p:sp>
      <p:sp>
        <p:nvSpPr>
          <p:cNvPr id="4097" name="Shape 4097"/>
          <p:cNvSpPr/>
          <p:nvPr/>
        </p:nvSpPr>
        <p:spPr>
          <a:xfrm>
            <a:off x="7771850" y="19517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0</a:t>
            </a:r>
          </a:p>
        </p:txBody>
      </p:sp>
      <p:sp>
        <p:nvSpPr>
          <p:cNvPr id="4098" name="Shape 4098"/>
          <p:cNvSpPr/>
          <p:nvPr/>
        </p:nvSpPr>
        <p:spPr>
          <a:xfrm>
            <a:off x="8321426" y="139283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4099" name="Shape 4099"/>
          <p:cNvCxnSpPr>
            <a:stCxn id="4097" idx="7"/>
            <a:endCxn id="4098" idx="3"/>
          </p:cNvCxnSpPr>
          <p:nvPr/>
        </p:nvCxnSpPr>
        <p:spPr>
          <a:xfrm flipH="1" rot="10800000">
            <a:off x="8107296" y="1728165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100" name="Shape 4100"/>
          <p:cNvCxnSpPr>
            <a:stCxn id="4097" idx="5"/>
            <a:endCxn id="4101" idx="1"/>
          </p:cNvCxnSpPr>
          <p:nvPr/>
        </p:nvCxnSpPr>
        <p:spPr>
          <a:xfrm>
            <a:off x="8107296" y="2287158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01" name="Shape 4101"/>
          <p:cNvSpPr/>
          <p:nvPr/>
        </p:nvSpPr>
        <p:spPr>
          <a:xfrm>
            <a:off x="8321426" y="245913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  <p:cxnSp>
        <p:nvCxnSpPr>
          <p:cNvPr id="4102" name="Shape 4102"/>
          <p:cNvCxnSpPr>
            <a:stCxn id="4098" idx="4"/>
            <a:endCxn id="4101" idx="0"/>
          </p:cNvCxnSpPr>
          <p:nvPr/>
        </p:nvCxnSpPr>
        <p:spPr>
          <a:xfrm>
            <a:off x="8517926" y="1785831"/>
            <a:ext cx="0" cy="673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03" name="Shape 4103"/>
          <p:cNvSpPr/>
          <p:nvPr/>
        </p:nvSpPr>
        <p:spPr>
          <a:xfrm>
            <a:off x="2258680" y="2888788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04" name="Shape 4104"/>
          <p:cNvSpPr/>
          <p:nvPr/>
        </p:nvSpPr>
        <p:spPr>
          <a:xfrm>
            <a:off x="2258680" y="3172463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05" name="Shape 4105"/>
          <p:cNvSpPr/>
          <p:nvPr/>
        </p:nvSpPr>
        <p:spPr>
          <a:xfrm>
            <a:off x="2258680" y="3458088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06" name="Shape 4106"/>
          <p:cNvSpPr txBox="1"/>
          <p:nvPr/>
        </p:nvSpPr>
        <p:spPr>
          <a:xfrm>
            <a:off x="1949560" y="2810361"/>
            <a:ext cx="732000" cy="7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2</a:t>
            </a:r>
          </a:p>
        </p:txBody>
      </p:sp>
      <p:cxnSp>
        <p:nvCxnSpPr>
          <p:cNvPr id="4107" name="Shape 4107"/>
          <p:cNvCxnSpPr/>
          <p:nvPr/>
        </p:nvCxnSpPr>
        <p:spPr>
          <a:xfrm>
            <a:off x="2671168" y="3016510"/>
            <a:ext cx="2427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08" name="Shape 4108"/>
          <p:cNvSpPr txBox="1"/>
          <p:nvPr/>
        </p:nvSpPr>
        <p:spPr>
          <a:xfrm>
            <a:off x="2931069" y="2774245"/>
            <a:ext cx="9576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[1, 2]</a:t>
            </a:r>
          </a:p>
        </p:txBody>
      </p:sp>
      <p:sp>
        <p:nvSpPr>
          <p:cNvPr id="4109" name="Shape 4109"/>
          <p:cNvSpPr txBox="1"/>
          <p:nvPr/>
        </p:nvSpPr>
        <p:spPr>
          <a:xfrm>
            <a:off x="2931069" y="3079045"/>
            <a:ext cx="9576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[2]</a:t>
            </a:r>
          </a:p>
        </p:txBody>
      </p:sp>
      <p:cxnSp>
        <p:nvCxnSpPr>
          <p:cNvPr id="4110" name="Shape 4110"/>
          <p:cNvCxnSpPr/>
          <p:nvPr/>
        </p:nvCxnSpPr>
        <p:spPr>
          <a:xfrm>
            <a:off x="2671168" y="3321310"/>
            <a:ext cx="2427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11" name="Shape 4111"/>
          <p:cNvSpPr txBox="1"/>
          <p:nvPr/>
        </p:nvSpPr>
        <p:spPr>
          <a:xfrm>
            <a:off x="4346675" y="2772300"/>
            <a:ext cx="4165500" cy="21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C78D8"/>
              </a:buClr>
              <a:buSzPts val="1800"/>
              <a:buChar char="●"/>
            </a:pPr>
            <a:r>
              <a:rPr lang="en" sz="2000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Θ</a:t>
            </a:r>
            <a:r>
              <a:rPr lang="en" sz="1800">
                <a:solidFill>
                  <a:srgbClr val="3C78D8"/>
                </a:solidFill>
              </a:rPr>
              <a:t>(1) get outdegree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C78D8"/>
              </a:buClr>
              <a:buSzPts val="1800"/>
              <a:buChar char="●"/>
            </a:pPr>
            <a:r>
              <a:rPr lang="en" sz="2000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Θ</a:t>
            </a:r>
            <a:r>
              <a:rPr lang="en" sz="1800">
                <a:solidFill>
                  <a:srgbClr val="3C78D8"/>
                </a:solidFill>
              </a:rPr>
              <a:t>(1) to add an edge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C78D8"/>
              </a:buClr>
              <a:buSzPts val="1800"/>
              <a:buChar char="●"/>
            </a:pPr>
            <a:r>
              <a:rPr lang="en" sz="2000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Θ</a:t>
            </a:r>
            <a:r>
              <a:rPr lang="en" sz="1800">
                <a:solidFill>
                  <a:srgbClr val="3C78D8"/>
                </a:solidFill>
              </a:rPr>
              <a:t>(d) find adjacent edges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C78D8"/>
              </a:buClr>
              <a:buSzPts val="1400"/>
              <a:buChar char="○"/>
            </a:pPr>
            <a:r>
              <a:rPr lang="en">
                <a:solidFill>
                  <a:srgbClr val="3C78D8"/>
                </a:solidFill>
              </a:rPr>
              <a:t>d is degree of vertex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C78D8"/>
              </a:buClr>
              <a:buSzPts val="1800"/>
              <a:buChar char="●"/>
            </a:pPr>
            <a:r>
              <a:rPr lang="en" sz="1800">
                <a:solidFill>
                  <a:srgbClr val="3C78D8"/>
                </a:solidFill>
              </a:rPr>
              <a:t>If sparse, faster to find edges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C78D8"/>
              </a:buClr>
              <a:buSzPts val="1800"/>
              <a:buChar char="●"/>
            </a:pPr>
            <a:r>
              <a:rPr lang="en" sz="2000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Θ</a:t>
            </a:r>
            <a:r>
              <a:rPr lang="en" sz="1800">
                <a:solidFill>
                  <a:srgbClr val="3C78D8"/>
                </a:solidFill>
              </a:rPr>
              <a:t>(|V|) to remove an edge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3C78D8"/>
              </a:buClr>
              <a:buSzPts val="1800"/>
              <a:buChar char="●"/>
            </a:pPr>
            <a:r>
              <a:rPr lang="en" sz="2000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Θ</a:t>
            </a:r>
            <a:r>
              <a:rPr lang="en" sz="1800">
                <a:solidFill>
                  <a:srgbClr val="3C78D8"/>
                </a:solidFill>
              </a:rPr>
              <a:t>(|V|) to check if an edge exists</a:t>
            </a: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4115" name="Shape 4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Shape 4116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Printing Runtime: </a:t>
            </a:r>
            <a:r>
              <a:rPr lang="en" sz="2400" u="sng">
                <a:solidFill>
                  <a:srgbClr val="369BD7"/>
                </a:solidFill>
                <a:hlinkClick r:id="rId3"/>
              </a:rPr>
              <a:t>http://shoutkey.com/broccoli</a:t>
            </a:r>
          </a:p>
        </p:txBody>
      </p:sp>
      <p:sp>
        <p:nvSpPr>
          <p:cNvPr id="4117" name="Shape 4117"/>
          <p:cNvSpPr txBox="1"/>
          <p:nvPr>
            <p:ph idx="1" type="body"/>
          </p:nvPr>
        </p:nvSpPr>
        <p:spPr>
          <a:xfrm>
            <a:off x="243000" y="708900"/>
            <a:ext cx="8443800" cy="440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Bound the runtime of the following code if the graph uses an </a:t>
            </a:r>
            <a:r>
              <a:rPr b="1" lang="en">
                <a:solidFill>
                  <a:srgbClr val="000000"/>
                </a:solidFill>
              </a:rPr>
              <a:t>adjacency-list</a:t>
            </a:r>
            <a:r>
              <a:rPr lang="en">
                <a:solidFill>
                  <a:srgbClr val="000000"/>
                </a:solidFill>
              </a:rPr>
              <a:t> representation, where V is the number of vertices, and E is the total number of edges?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Θ(|V|)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Θ(|V| + |E|)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Θ(|V|</a:t>
            </a:r>
            <a:r>
              <a:rPr baseline="30000" lang="en">
                <a:solidFill>
                  <a:schemeClr val="dk1"/>
                </a:solidFill>
              </a:rPr>
              <a:t>2</a:t>
            </a:r>
            <a:r>
              <a:rPr lang="en">
                <a:solidFill>
                  <a:schemeClr val="dk1"/>
                </a:solidFill>
              </a:rPr>
              <a:t>)</a:t>
            </a:r>
          </a:p>
          <a:p>
            <a:pPr indent="-342900" lvl="0" marL="457200" rtl="0">
              <a:spcBef>
                <a:spcPts val="0"/>
              </a:spcBef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Θ(|V|*|E|)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How much time does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adj</a:t>
            </a:r>
            <a:r>
              <a:rPr lang="en">
                <a:solidFill>
                  <a:srgbClr val="000000"/>
                </a:solidFill>
              </a:rPr>
              <a:t> take?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Θ(1), G.adj(1), we just return the list itself!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How many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adj</a:t>
            </a:r>
            <a:r>
              <a:rPr lang="en">
                <a:solidFill>
                  <a:srgbClr val="000000"/>
                </a:solidFill>
              </a:rPr>
              <a:t> calls? 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Θ(|V|)</a:t>
            </a:r>
          </a:p>
        </p:txBody>
      </p:sp>
      <p:pic>
        <p:nvPicPr>
          <p:cNvPr id="4118" name="Shape 4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4475" y="1698023"/>
            <a:ext cx="4705350" cy="12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4119" name="Shape 4119"/>
          <p:cNvSpPr/>
          <p:nvPr/>
        </p:nvSpPr>
        <p:spPr>
          <a:xfrm>
            <a:off x="7314650" y="38567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</a:t>
            </a:r>
          </a:p>
        </p:txBody>
      </p:sp>
      <p:sp>
        <p:nvSpPr>
          <p:cNvPr id="4120" name="Shape 4120"/>
          <p:cNvSpPr/>
          <p:nvPr/>
        </p:nvSpPr>
        <p:spPr>
          <a:xfrm>
            <a:off x="7864226" y="329783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</a:t>
            </a:r>
          </a:p>
        </p:txBody>
      </p:sp>
      <p:cxnSp>
        <p:nvCxnSpPr>
          <p:cNvPr id="4121" name="Shape 4121"/>
          <p:cNvCxnSpPr>
            <a:stCxn id="4119" idx="7"/>
            <a:endCxn id="4120" idx="3"/>
          </p:cNvCxnSpPr>
          <p:nvPr/>
        </p:nvCxnSpPr>
        <p:spPr>
          <a:xfrm flipH="1" rot="10800000">
            <a:off x="7650096" y="3633164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122" name="Shape 4122"/>
          <p:cNvCxnSpPr>
            <a:stCxn id="4119" idx="5"/>
            <a:endCxn id="4123" idx="1"/>
          </p:cNvCxnSpPr>
          <p:nvPr/>
        </p:nvCxnSpPr>
        <p:spPr>
          <a:xfrm>
            <a:off x="7650096" y="4192157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23" name="Shape 4123"/>
          <p:cNvSpPr/>
          <p:nvPr/>
        </p:nvSpPr>
        <p:spPr>
          <a:xfrm>
            <a:off x="7864226" y="436413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</a:t>
            </a:r>
          </a:p>
        </p:txBody>
      </p:sp>
      <p:cxnSp>
        <p:nvCxnSpPr>
          <p:cNvPr id="4124" name="Shape 4124"/>
          <p:cNvCxnSpPr>
            <a:stCxn id="4120" idx="4"/>
            <a:endCxn id="4123" idx="0"/>
          </p:cNvCxnSpPr>
          <p:nvPr/>
        </p:nvCxnSpPr>
        <p:spPr>
          <a:xfrm>
            <a:off x="8060726" y="3690831"/>
            <a:ext cx="0" cy="673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25" name="Shape 4125"/>
          <p:cNvSpPr/>
          <p:nvPr/>
        </p:nvSpPr>
        <p:spPr>
          <a:xfrm>
            <a:off x="5002180" y="3976313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26" name="Shape 4126"/>
          <p:cNvSpPr/>
          <p:nvPr/>
        </p:nvSpPr>
        <p:spPr>
          <a:xfrm>
            <a:off x="5002180" y="4259988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27" name="Shape 4127"/>
          <p:cNvSpPr/>
          <p:nvPr/>
        </p:nvSpPr>
        <p:spPr>
          <a:xfrm>
            <a:off x="5002180" y="4545613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28" name="Shape 4128"/>
          <p:cNvSpPr txBox="1"/>
          <p:nvPr/>
        </p:nvSpPr>
        <p:spPr>
          <a:xfrm>
            <a:off x="4693060" y="3897886"/>
            <a:ext cx="732000" cy="7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2</a:t>
            </a:r>
          </a:p>
        </p:txBody>
      </p:sp>
      <p:cxnSp>
        <p:nvCxnSpPr>
          <p:cNvPr id="4129" name="Shape 4129"/>
          <p:cNvCxnSpPr/>
          <p:nvPr/>
        </p:nvCxnSpPr>
        <p:spPr>
          <a:xfrm>
            <a:off x="5414668" y="4104035"/>
            <a:ext cx="2427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30" name="Shape 4130"/>
          <p:cNvSpPr txBox="1"/>
          <p:nvPr/>
        </p:nvSpPr>
        <p:spPr>
          <a:xfrm>
            <a:off x="5674570" y="3861770"/>
            <a:ext cx="9576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[1, 2]</a:t>
            </a:r>
          </a:p>
        </p:txBody>
      </p:sp>
      <p:sp>
        <p:nvSpPr>
          <p:cNvPr id="4131" name="Shape 4131"/>
          <p:cNvSpPr txBox="1"/>
          <p:nvPr/>
        </p:nvSpPr>
        <p:spPr>
          <a:xfrm>
            <a:off x="5674570" y="4166570"/>
            <a:ext cx="9576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[2]</a:t>
            </a:r>
          </a:p>
        </p:txBody>
      </p:sp>
      <p:cxnSp>
        <p:nvCxnSpPr>
          <p:cNvPr id="4132" name="Shape 4132"/>
          <p:cNvCxnSpPr/>
          <p:nvPr/>
        </p:nvCxnSpPr>
        <p:spPr>
          <a:xfrm>
            <a:off x="5414668" y="4408835"/>
            <a:ext cx="2427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136" name="Shape 4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7" name="Shape 4137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Printing Runtime</a:t>
            </a:r>
          </a:p>
        </p:txBody>
      </p:sp>
      <p:sp>
        <p:nvSpPr>
          <p:cNvPr id="4138" name="Shape 4138"/>
          <p:cNvSpPr txBox="1"/>
          <p:nvPr>
            <p:ph idx="1" type="body"/>
          </p:nvPr>
        </p:nvSpPr>
        <p:spPr>
          <a:xfrm>
            <a:off x="243000" y="785100"/>
            <a:ext cx="8443800" cy="440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Bound the runtime of the following code if the graph uses an </a:t>
            </a:r>
            <a:r>
              <a:rPr b="1" lang="en">
                <a:solidFill>
                  <a:srgbClr val="000000"/>
                </a:solidFill>
              </a:rPr>
              <a:t>adjacency-list</a:t>
            </a:r>
            <a:r>
              <a:rPr lang="en">
                <a:solidFill>
                  <a:srgbClr val="000000"/>
                </a:solidFill>
              </a:rPr>
              <a:t> representation, where V is the number of vertices, and E is the total number of edges?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UcPeriod"/>
            </a:pPr>
            <a:r>
              <a:rPr lang="en">
                <a:solidFill>
                  <a:srgbClr val="000000"/>
                </a:solidFill>
              </a:rPr>
              <a:t>Θ(|V|)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UcPeriod"/>
            </a:pPr>
            <a:r>
              <a:rPr lang="en">
                <a:solidFill>
                  <a:srgbClr val="000000"/>
                </a:solidFill>
              </a:rPr>
              <a:t>Θ(|V| + |E|)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UcPeriod"/>
            </a:pPr>
            <a:r>
              <a:rPr lang="en">
                <a:solidFill>
                  <a:srgbClr val="000000"/>
                </a:solidFill>
              </a:rPr>
              <a:t>Θ(|V|</a:t>
            </a:r>
            <a:r>
              <a:rPr baseline="30000" lang="en">
                <a:solidFill>
                  <a:srgbClr val="000000"/>
                </a:solidFill>
              </a:rPr>
              <a:t>2</a:t>
            </a:r>
            <a:r>
              <a:rPr lang="en">
                <a:solidFill>
                  <a:srgbClr val="000000"/>
                </a:solidFill>
              </a:rPr>
              <a:t>)</a:t>
            </a:r>
          </a:p>
          <a:p>
            <a:pPr indent="-342900" lvl="0" marL="457200" rtl="0">
              <a:spcBef>
                <a:spcPts val="0"/>
              </a:spcBef>
              <a:buClr>
                <a:srgbClr val="000000"/>
              </a:buClr>
              <a:buSzPts val="1800"/>
              <a:buAutoNum type="alphaUcPeriod"/>
            </a:pPr>
            <a:r>
              <a:rPr lang="en">
                <a:solidFill>
                  <a:srgbClr val="000000"/>
                </a:solidFill>
              </a:rPr>
              <a:t>Θ(|V|*|E|)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How many times do we print: Θ(E)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139" name="Shape 4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475" y="1926623"/>
            <a:ext cx="4705350" cy="12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4140" name="Shape 4140"/>
          <p:cNvSpPr/>
          <p:nvPr/>
        </p:nvSpPr>
        <p:spPr>
          <a:xfrm>
            <a:off x="7314650" y="40853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</a:t>
            </a:r>
          </a:p>
        </p:txBody>
      </p:sp>
      <p:sp>
        <p:nvSpPr>
          <p:cNvPr id="4141" name="Shape 4141"/>
          <p:cNvSpPr/>
          <p:nvPr/>
        </p:nvSpPr>
        <p:spPr>
          <a:xfrm>
            <a:off x="7864226" y="352643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</a:t>
            </a:r>
          </a:p>
        </p:txBody>
      </p:sp>
      <p:cxnSp>
        <p:nvCxnSpPr>
          <p:cNvPr id="4142" name="Shape 4142"/>
          <p:cNvCxnSpPr>
            <a:stCxn id="4140" idx="7"/>
            <a:endCxn id="4141" idx="3"/>
          </p:cNvCxnSpPr>
          <p:nvPr/>
        </p:nvCxnSpPr>
        <p:spPr>
          <a:xfrm flipH="1" rot="10800000">
            <a:off x="7650096" y="3861764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143" name="Shape 4143"/>
          <p:cNvCxnSpPr>
            <a:stCxn id="4140" idx="5"/>
            <a:endCxn id="4144" idx="1"/>
          </p:cNvCxnSpPr>
          <p:nvPr/>
        </p:nvCxnSpPr>
        <p:spPr>
          <a:xfrm>
            <a:off x="7650096" y="4420757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44" name="Shape 4144"/>
          <p:cNvSpPr/>
          <p:nvPr/>
        </p:nvSpPr>
        <p:spPr>
          <a:xfrm>
            <a:off x="7864226" y="459273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</a:t>
            </a:r>
          </a:p>
        </p:txBody>
      </p:sp>
      <p:cxnSp>
        <p:nvCxnSpPr>
          <p:cNvPr id="4145" name="Shape 4145"/>
          <p:cNvCxnSpPr>
            <a:stCxn id="4141" idx="4"/>
            <a:endCxn id="4144" idx="0"/>
          </p:cNvCxnSpPr>
          <p:nvPr/>
        </p:nvCxnSpPr>
        <p:spPr>
          <a:xfrm>
            <a:off x="8060726" y="3919431"/>
            <a:ext cx="0" cy="673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46" name="Shape 4146"/>
          <p:cNvSpPr/>
          <p:nvPr/>
        </p:nvSpPr>
        <p:spPr>
          <a:xfrm>
            <a:off x="5002180" y="3976313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47" name="Shape 4147"/>
          <p:cNvSpPr/>
          <p:nvPr/>
        </p:nvSpPr>
        <p:spPr>
          <a:xfrm>
            <a:off x="5002180" y="4259988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48" name="Shape 4148"/>
          <p:cNvSpPr/>
          <p:nvPr/>
        </p:nvSpPr>
        <p:spPr>
          <a:xfrm>
            <a:off x="5002180" y="4545613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49" name="Shape 4149"/>
          <p:cNvSpPr txBox="1"/>
          <p:nvPr/>
        </p:nvSpPr>
        <p:spPr>
          <a:xfrm>
            <a:off x="4693060" y="3897886"/>
            <a:ext cx="732000" cy="7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2</a:t>
            </a:r>
          </a:p>
        </p:txBody>
      </p:sp>
      <p:cxnSp>
        <p:nvCxnSpPr>
          <p:cNvPr id="4150" name="Shape 4150"/>
          <p:cNvCxnSpPr/>
          <p:nvPr/>
        </p:nvCxnSpPr>
        <p:spPr>
          <a:xfrm>
            <a:off x="5414668" y="4104035"/>
            <a:ext cx="2427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51" name="Shape 4151"/>
          <p:cNvSpPr txBox="1"/>
          <p:nvPr/>
        </p:nvSpPr>
        <p:spPr>
          <a:xfrm>
            <a:off x="5674570" y="3861770"/>
            <a:ext cx="9576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[1, 2]</a:t>
            </a:r>
          </a:p>
        </p:txBody>
      </p:sp>
      <p:sp>
        <p:nvSpPr>
          <p:cNvPr id="4152" name="Shape 4152"/>
          <p:cNvSpPr txBox="1"/>
          <p:nvPr/>
        </p:nvSpPr>
        <p:spPr>
          <a:xfrm>
            <a:off x="5674570" y="4166570"/>
            <a:ext cx="9576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[2]</a:t>
            </a:r>
          </a:p>
        </p:txBody>
      </p:sp>
      <p:cxnSp>
        <p:nvCxnSpPr>
          <p:cNvPr id="4153" name="Shape 4153"/>
          <p:cNvCxnSpPr/>
          <p:nvPr/>
        </p:nvCxnSpPr>
        <p:spPr>
          <a:xfrm>
            <a:off x="5414668" y="4408835"/>
            <a:ext cx="2427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157" name="Shape 4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8" name="Shape 4158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Printing Runtime: </a:t>
            </a:r>
          </a:p>
        </p:txBody>
      </p:sp>
      <p:sp>
        <p:nvSpPr>
          <p:cNvPr id="4159" name="Shape 4159"/>
          <p:cNvSpPr txBox="1"/>
          <p:nvPr>
            <p:ph idx="1" type="body"/>
          </p:nvPr>
        </p:nvSpPr>
        <p:spPr>
          <a:xfrm>
            <a:off x="243000" y="785100"/>
            <a:ext cx="8443800" cy="440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Bound the runtime of the following code if the graph uses an </a:t>
            </a:r>
            <a:r>
              <a:rPr b="1" lang="en">
                <a:solidFill>
                  <a:srgbClr val="000000"/>
                </a:solidFill>
              </a:rPr>
              <a:t>adjacency-list</a:t>
            </a:r>
            <a:r>
              <a:rPr lang="en">
                <a:solidFill>
                  <a:srgbClr val="000000"/>
                </a:solidFill>
              </a:rPr>
              <a:t> representation, where V is the number of vertices, and E is the total number of edges?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UcPeriod"/>
            </a:pPr>
            <a:r>
              <a:rPr lang="en">
                <a:solidFill>
                  <a:srgbClr val="000000"/>
                </a:solidFill>
              </a:rPr>
              <a:t>Θ(|V|)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UcPeriod"/>
            </a:pPr>
            <a:r>
              <a:rPr b="1" lang="en">
                <a:solidFill>
                  <a:srgbClr val="000000"/>
                </a:solidFill>
              </a:rPr>
              <a:t>Θ(|V| + |E|)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UcPeriod"/>
            </a:pPr>
            <a:r>
              <a:rPr lang="en">
                <a:solidFill>
                  <a:srgbClr val="000000"/>
                </a:solidFill>
              </a:rPr>
              <a:t>Θ(|V|</a:t>
            </a:r>
            <a:r>
              <a:rPr baseline="30000" lang="en">
                <a:solidFill>
                  <a:srgbClr val="000000"/>
                </a:solidFill>
              </a:rPr>
              <a:t>2</a:t>
            </a:r>
            <a:r>
              <a:rPr lang="en">
                <a:solidFill>
                  <a:srgbClr val="000000"/>
                </a:solidFill>
              </a:rPr>
              <a:t>)</a:t>
            </a:r>
          </a:p>
          <a:p>
            <a:pPr indent="-342900" lvl="0" marL="457200" rtl="0">
              <a:spcBef>
                <a:spcPts val="0"/>
              </a:spcBef>
              <a:buClr>
                <a:srgbClr val="000000"/>
              </a:buClr>
              <a:buSzPts val="1800"/>
              <a:buAutoNum type="alphaUcPeriod"/>
            </a:pPr>
            <a:r>
              <a:rPr lang="en">
                <a:solidFill>
                  <a:srgbClr val="000000"/>
                </a:solidFill>
              </a:rPr>
              <a:t>Θ(|V|*|E|)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160" name="Shape 4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475" y="1926623"/>
            <a:ext cx="4705350" cy="12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4161" name="Shape 4161"/>
          <p:cNvSpPr/>
          <p:nvPr/>
        </p:nvSpPr>
        <p:spPr>
          <a:xfrm>
            <a:off x="7314650" y="408531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</a:t>
            </a:r>
          </a:p>
        </p:txBody>
      </p:sp>
      <p:sp>
        <p:nvSpPr>
          <p:cNvPr id="4162" name="Shape 4162"/>
          <p:cNvSpPr/>
          <p:nvPr/>
        </p:nvSpPr>
        <p:spPr>
          <a:xfrm>
            <a:off x="7864226" y="3526431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</a:t>
            </a:r>
          </a:p>
        </p:txBody>
      </p:sp>
      <p:cxnSp>
        <p:nvCxnSpPr>
          <p:cNvPr id="4163" name="Shape 4163"/>
          <p:cNvCxnSpPr>
            <a:stCxn id="4161" idx="7"/>
            <a:endCxn id="4162" idx="3"/>
          </p:cNvCxnSpPr>
          <p:nvPr/>
        </p:nvCxnSpPr>
        <p:spPr>
          <a:xfrm flipH="1" rot="10800000">
            <a:off x="7650096" y="3861764"/>
            <a:ext cx="271800" cy="28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164" name="Shape 4164"/>
          <p:cNvCxnSpPr>
            <a:stCxn id="4161" idx="5"/>
            <a:endCxn id="4165" idx="1"/>
          </p:cNvCxnSpPr>
          <p:nvPr/>
        </p:nvCxnSpPr>
        <p:spPr>
          <a:xfrm>
            <a:off x="7650096" y="4420757"/>
            <a:ext cx="271800" cy="22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65" name="Shape 4165"/>
          <p:cNvSpPr/>
          <p:nvPr/>
        </p:nvSpPr>
        <p:spPr>
          <a:xfrm>
            <a:off x="7864226" y="4592739"/>
            <a:ext cx="393000" cy="393000"/>
          </a:xfrm>
          <a:prstGeom prst="ellipse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</a:t>
            </a:r>
          </a:p>
        </p:txBody>
      </p:sp>
      <p:cxnSp>
        <p:nvCxnSpPr>
          <p:cNvPr id="4166" name="Shape 4166"/>
          <p:cNvCxnSpPr>
            <a:stCxn id="4162" idx="4"/>
            <a:endCxn id="4165" idx="0"/>
          </p:cNvCxnSpPr>
          <p:nvPr/>
        </p:nvCxnSpPr>
        <p:spPr>
          <a:xfrm>
            <a:off x="8060726" y="3919431"/>
            <a:ext cx="0" cy="673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67" name="Shape 4167"/>
          <p:cNvSpPr/>
          <p:nvPr/>
        </p:nvSpPr>
        <p:spPr>
          <a:xfrm>
            <a:off x="5002180" y="3976313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68" name="Shape 4168"/>
          <p:cNvSpPr/>
          <p:nvPr/>
        </p:nvSpPr>
        <p:spPr>
          <a:xfrm>
            <a:off x="5002180" y="4259988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69" name="Shape 4169"/>
          <p:cNvSpPr/>
          <p:nvPr/>
        </p:nvSpPr>
        <p:spPr>
          <a:xfrm>
            <a:off x="5002180" y="4545613"/>
            <a:ext cx="308700" cy="290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70" name="Shape 4170"/>
          <p:cNvSpPr txBox="1"/>
          <p:nvPr/>
        </p:nvSpPr>
        <p:spPr>
          <a:xfrm>
            <a:off x="4693060" y="3897886"/>
            <a:ext cx="732000" cy="7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2</a:t>
            </a:r>
          </a:p>
        </p:txBody>
      </p:sp>
      <p:cxnSp>
        <p:nvCxnSpPr>
          <p:cNvPr id="4171" name="Shape 4171"/>
          <p:cNvCxnSpPr/>
          <p:nvPr/>
        </p:nvCxnSpPr>
        <p:spPr>
          <a:xfrm>
            <a:off x="5414668" y="4104035"/>
            <a:ext cx="2427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72" name="Shape 4172"/>
          <p:cNvSpPr txBox="1"/>
          <p:nvPr/>
        </p:nvSpPr>
        <p:spPr>
          <a:xfrm>
            <a:off x="5674570" y="3861770"/>
            <a:ext cx="9576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[1, 2]</a:t>
            </a:r>
          </a:p>
        </p:txBody>
      </p:sp>
      <p:sp>
        <p:nvSpPr>
          <p:cNvPr id="4173" name="Shape 4173"/>
          <p:cNvSpPr txBox="1"/>
          <p:nvPr/>
        </p:nvSpPr>
        <p:spPr>
          <a:xfrm>
            <a:off x="5674570" y="4166570"/>
            <a:ext cx="9576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[2]</a:t>
            </a:r>
          </a:p>
        </p:txBody>
      </p:sp>
      <p:cxnSp>
        <p:nvCxnSpPr>
          <p:cNvPr id="4174" name="Shape 4174"/>
          <p:cNvCxnSpPr/>
          <p:nvPr/>
        </p:nvCxnSpPr>
        <p:spPr>
          <a:xfrm>
            <a:off x="5414668" y="4408835"/>
            <a:ext cx="2427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8" name="Shape 4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9" name="Shape 417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Algorithms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83" name="Shape 4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4" name="Shape 418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Recursive DFS</a:t>
            </a:r>
          </a:p>
        </p:txBody>
      </p:sp>
      <p:sp>
        <p:nvSpPr>
          <p:cNvPr id="4185" name="Shape 4185"/>
          <p:cNvSpPr txBox="1"/>
          <p:nvPr>
            <p:ph idx="1" type="body"/>
          </p:nvPr>
        </p:nvSpPr>
        <p:spPr>
          <a:xfrm>
            <a:off x="311700" y="1152475"/>
            <a:ext cx="8520600" cy="928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</a:t>
            </a:r>
            <a:r>
              <a:rPr lang="en" sz="1900">
                <a:solidFill>
                  <a:srgbClr val="000000"/>
                </a:solidFill>
              </a:rPr>
              <a:t>imilar to a pre-order tree traversal (we can also define a post-order DFS)</a:t>
            </a:r>
          </a:p>
          <a:p>
            <a:pPr indent="-349250" lvl="1" marL="914400" rtl="0">
              <a:spcBef>
                <a:spcPts val="0"/>
              </a:spcBef>
              <a:buClr>
                <a:srgbClr val="000000"/>
              </a:buClr>
              <a:buSzPts val="1900"/>
              <a:buChar char="○"/>
            </a:pPr>
            <a:r>
              <a:rPr lang="en" sz="1900">
                <a:solidFill>
                  <a:srgbClr val="000000"/>
                </a:solidFill>
              </a:rPr>
              <a:t>Because of cycles, we must keep a </a:t>
            </a:r>
            <a:r>
              <a:rPr b="1" lang="en" sz="1900">
                <a:solidFill>
                  <a:srgbClr val="000000"/>
                </a:solidFill>
              </a:rPr>
              <a:t>visited set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86" name="Shape 4186"/>
          <p:cNvSpPr txBox="1"/>
          <p:nvPr/>
        </p:nvSpPr>
        <p:spPr>
          <a:xfrm>
            <a:off x="311700" y="2250175"/>
            <a:ext cx="4563900" cy="2698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208920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dfs(Vertex v) {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v.visit(); // Do something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v.visited = true;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800">
                <a:solidFill>
                  <a:srgbClr val="9C20EE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(Vertex c : v.adjacent) {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" sz="1800">
                <a:solidFill>
                  <a:srgbClr val="9C20EE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(!c.visited) {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dfs(c);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}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sp>
        <p:nvSpPr>
          <p:cNvPr id="4187" name="Shape 4187"/>
          <p:cNvSpPr txBox="1"/>
          <p:nvPr/>
        </p:nvSpPr>
        <p:spPr>
          <a:xfrm>
            <a:off x="5575075" y="2417125"/>
            <a:ext cx="3000000" cy="24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/>
              <a:t>Note that this defines DFS on a </a:t>
            </a:r>
            <a:r>
              <a:rPr b="1" lang="en" sz="1800"/>
              <a:t>vertex</a:t>
            </a:r>
            <a:r>
              <a:rPr lang="en" sz="1800"/>
              <a:t>. DFS on a </a:t>
            </a:r>
            <a:r>
              <a:rPr b="1" lang="en" sz="1800"/>
              <a:t>graph</a:t>
            </a:r>
            <a:r>
              <a:rPr lang="en" sz="1800"/>
              <a:t> calls this on each vertex (which is how we would cover an entire graph if it was not fully connected)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1" name="Shape 4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2" name="Shape 41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Algorithms: DFS Traversal Example</a:t>
            </a:r>
          </a:p>
        </p:txBody>
      </p:sp>
      <p:sp>
        <p:nvSpPr>
          <p:cNvPr id="4193" name="Shape 4193"/>
          <p:cNvSpPr txBox="1"/>
          <p:nvPr/>
        </p:nvSpPr>
        <p:spPr>
          <a:xfrm>
            <a:off x="3383783" y="1769375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Albany</a:t>
            </a:r>
          </a:p>
        </p:txBody>
      </p:sp>
      <p:sp>
        <p:nvSpPr>
          <p:cNvPr id="4194" name="Shape 4194"/>
          <p:cNvSpPr txBox="1"/>
          <p:nvPr/>
        </p:nvSpPr>
        <p:spPr>
          <a:xfrm>
            <a:off x="5811149" y="2361003"/>
            <a:ext cx="925500" cy="5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LBNL</a:t>
            </a:r>
          </a:p>
        </p:txBody>
      </p:sp>
      <p:sp>
        <p:nvSpPr>
          <p:cNvPr id="4195" name="Shape 4195"/>
          <p:cNvSpPr txBox="1"/>
          <p:nvPr/>
        </p:nvSpPr>
        <p:spPr>
          <a:xfrm>
            <a:off x="4309456" y="3051236"/>
            <a:ext cx="1168500" cy="502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Berkeley</a:t>
            </a:r>
          </a:p>
        </p:txBody>
      </p:sp>
      <p:sp>
        <p:nvSpPr>
          <p:cNvPr id="4196" name="Shape 4196"/>
          <p:cNvSpPr txBox="1"/>
          <p:nvPr/>
        </p:nvSpPr>
        <p:spPr>
          <a:xfrm>
            <a:off x="5295445" y="4333096"/>
            <a:ext cx="1516800" cy="5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Rockridge</a:t>
            </a:r>
          </a:p>
        </p:txBody>
      </p:sp>
      <p:sp>
        <p:nvSpPr>
          <p:cNvPr id="4197" name="Shape 4197"/>
          <p:cNvSpPr txBox="1"/>
          <p:nvPr/>
        </p:nvSpPr>
        <p:spPr>
          <a:xfrm>
            <a:off x="3353128" y="4333096"/>
            <a:ext cx="1343400" cy="5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Emeryville</a:t>
            </a:r>
          </a:p>
        </p:txBody>
      </p:sp>
      <p:cxnSp>
        <p:nvCxnSpPr>
          <p:cNvPr id="4198" name="Shape 4198"/>
          <p:cNvCxnSpPr>
            <a:stCxn id="4193" idx="2"/>
            <a:endCxn id="4195" idx="0"/>
          </p:cNvCxnSpPr>
          <p:nvPr/>
        </p:nvCxnSpPr>
        <p:spPr>
          <a:xfrm>
            <a:off x="3968033" y="2272175"/>
            <a:ext cx="925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199" name="Shape 4199"/>
          <p:cNvCxnSpPr>
            <a:stCxn id="4195" idx="0"/>
            <a:endCxn id="4194" idx="2"/>
          </p:cNvCxnSpPr>
          <p:nvPr/>
        </p:nvCxnSpPr>
        <p:spPr>
          <a:xfrm flipH="1" rot="10800000">
            <a:off x="4893706" y="2863736"/>
            <a:ext cx="13803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00" name="Shape 4200"/>
          <p:cNvCxnSpPr>
            <a:stCxn id="4193" idx="2"/>
            <a:endCxn id="4197" idx="0"/>
          </p:cNvCxnSpPr>
          <p:nvPr/>
        </p:nvCxnSpPr>
        <p:spPr>
          <a:xfrm>
            <a:off x="3968033" y="2272175"/>
            <a:ext cx="56700" cy="20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01" name="Shape 4201"/>
          <p:cNvCxnSpPr>
            <a:stCxn id="4197" idx="0"/>
            <a:endCxn id="4195" idx="2"/>
          </p:cNvCxnSpPr>
          <p:nvPr/>
        </p:nvCxnSpPr>
        <p:spPr>
          <a:xfrm flipH="1" rot="10800000">
            <a:off x="4024828" y="3553996"/>
            <a:ext cx="868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02" name="Shape 4202"/>
          <p:cNvCxnSpPr>
            <a:stCxn id="4195" idx="2"/>
            <a:endCxn id="4196" idx="0"/>
          </p:cNvCxnSpPr>
          <p:nvPr/>
        </p:nvCxnSpPr>
        <p:spPr>
          <a:xfrm>
            <a:off x="4893706" y="3554036"/>
            <a:ext cx="11601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203" name="Shape 4203"/>
          <p:cNvSpPr txBox="1"/>
          <p:nvPr/>
        </p:nvSpPr>
        <p:spPr>
          <a:xfrm>
            <a:off x="2072128" y="3051236"/>
            <a:ext cx="1266900" cy="741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Treasure Island</a:t>
            </a:r>
          </a:p>
        </p:txBody>
      </p:sp>
      <p:sp>
        <p:nvSpPr>
          <p:cNvPr id="4204" name="Shape 4204"/>
          <p:cNvSpPr txBox="1"/>
          <p:nvPr/>
        </p:nvSpPr>
        <p:spPr>
          <a:xfrm>
            <a:off x="1933050" y="4333096"/>
            <a:ext cx="621900" cy="5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SF</a:t>
            </a:r>
          </a:p>
        </p:txBody>
      </p:sp>
      <p:cxnSp>
        <p:nvCxnSpPr>
          <p:cNvPr id="4205" name="Shape 4205"/>
          <p:cNvCxnSpPr>
            <a:stCxn id="4204" idx="0"/>
            <a:endCxn id="4203" idx="2"/>
          </p:cNvCxnSpPr>
          <p:nvPr/>
        </p:nvCxnSpPr>
        <p:spPr>
          <a:xfrm flipH="1" rot="10800000">
            <a:off x="2244000" y="3792196"/>
            <a:ext cx="461700" cy="54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206" name="Shape 4206"/>
          <p:cNvSpPr txBox="1"/>
          <p:nvPr>
            <p:ph idx="1" type="body"/>
          </p:nvPr>
        </p:nvSpPr>
        <p:spPr>
          <a:xfrm>
            <a:off x="311700" y="1152475"/>
            <a:ext cx="8520600" cy="540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</a:rPr>
              <a:t>Choose arbitrary ordering of visiting: Alphabetical for example.</a:t>
            </a:r>
          </a:p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</a:rPr>
              <a:t>Start with Albany.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Blue is currently visiting,</a:t>
            </a:r>
            <a:br>
              <a:rPr lang="en" sz="2000">
                <a:solidFill>
                  <a:srgbClr val="000000"/>
                </a:solidFill>
              </a:rPr>
            </a:br>
            <a:r>
              <a:rPr lang="en" sz="2000">
                <a:solidFill>
                  <a:srgbClr val="000000"/>
                </a:solidFill>
              </a:rPr>
              <a:t>Green is visited.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Tries: A Digit-by-digit Set Representation</a:t>
            </a:r>
          </a:p>
        </p:txBody>
      </p:sp>
      <p:sp>
        <p:nvSpPr>
          <p:cNvPr id="232" name="Shape 232"/>
          <p:cNvSpPr/>
          <p:nvPr/>
        </p:nvSpPr>
        <p:spPr>
          <a:xfrm>
            <a:off x="7191630" y="828375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7867175" y="1581296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234" name="Shape 234"/>
          <p:cNvSpPr/>
          <p:nvPr/>
        </p:nvSpPr>
        <p:spPr>
          <a:xfrm>
            <a:off x="7867175" y="2216573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235" name="Shape 235"/>
          <p:cNvSpPr/>
          <p:nvPr/>
        </p:nvSpPr>
        <p:spPr>
          <a:xfrm>
            <a:off x="7867175" y="28518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sp>
        <p:nvSpPr>
          <p:cNvPr id="236" name="Shape 236"/>
          <p:cNvSpPr/>
          <p:nvPr/>
        </p:nvSpPr>
        <p:spPr>
          <a:xfrm>
            <a:off x="7237675" y="28518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237" name="Shape 237"/>
          <p:cNvSpPr/>
          <p:nvPr/>
        </p:nvSpPr>
        <p:spPr>
          <a:xfrm>
            <a:off x="8496675" y="28518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sp>
        <p:nvSpPr>
          <p:cNvPr id="238" name="Shape 238"/>
          <p:cNvSpPr/>
          <p:nvPr/>
        </p:nvSpPr>
        <p:spPr>
          <a:xfrm>
            <a:off x="7867175" y="3487127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sp>
        <p:nvSpPr>
          <p:cNvPr id="239" name="Shape 239"/>
          <p:cNvSpPr/>
          <p:nvPr/>
        </p:nvSpPr>
        <p:spPr>
          <a:xfrm>
            <a:off x="6541600" y="1581311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240" name="Shape 240"/>
          <p:cNvSpPr/>
          <p:nvPr/>
        </p:nvSpPr>
        <p:spPr>
          <a:xfrm>
            <a:off x="6541600" y="2216586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241" name="Shape 241"/>
          <p:cNvSpPr/>
          <p:nvPr/>
        </p:nvSpPr>
        <p:spPr>
          <a:xfrm>
            <a:off x="6541600" y="285186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242" name="Shape 242"/>
          <p:cNvCxnSpPr/>
          <p:nvPr/>
        </p:nvCxnSpPr>
        <p:spPr>
          <a:xfrm>
            <a:off x="8083625" y="3284752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3" name="Shape 243"/>
          <p:cNvCxnSpPr>
            <a:stCxn id="232" idx="5"/>
            <a:endCxn id="233" idx="0"/>
          </p:cNvCxnSpPr>
          <p:nvPr/>
        </p:nvCxnSpPr>
        <p:spPr>
          <a:xfrm>
            <a:off x="7561133" y="1197878"/>
            <a:ext cx="5226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4" name="Shape 244"/>
          <p:cNvCxnSpPr>
            <a:stCxn id="233" idx="4"/>
            <a:endCxn id="234" idx="0"/>
          </p:cNvCxnSpPr>
          <p:nvPr/>
        </p:nvCxnSpPr>
        <p:spPr>
          <a:xfrm>
            <a:off x="8083625" y="201419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5" name="Shape 245"/>
          <p:cNvCxnSpPr>
            <a:stCxn id="234" idx="4"/>
            <a:endCxn id="235" idx="0"/>
          </p:cNvCxnSpPr>
          <p:nvPr/>
        </p:nvCxnSpPr>
        <p:spPr>
          <a:xfrm>
            <a:off x="8083625" y="2649473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6" name="Shape 246"/>
          <p:cNvCxnSpPr>
            <a:stCxn id="234" idx="3"/>
            <a:endCxn id="236" idx="0"/>
          </p:cNvCxnSpPr>
          <p:nvPr/>
        </p:nvCxnSpPr>
        <p:spPr>
          <a:xfrm flipH="1">
            <a:off x="7454172" y="2586077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7" name="Shape 247"/>
          <p:cNvCxnSpPr>
            <a:stCxn id="234" idx="5"/>
            <a:endCxn id="237" idx="0"/>
          </p:cNvCxnSpPr>
          <p:nvPr/>
        </p:nvCxnSpPr>
        <p:spPr>
          <a:xfrm>
            <a:off x="8236678" y="2586077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8" name="Shape 248"/>
          <p:cNvCxnSpPr>
            <a:stCxn id="235" idx="4"/>
            <a:endCxn id="238" idx="0"/>
          </p:cNvCxnSpPr>
          <p:nvPr/>
        </p:nvCxnSpPr>
        <p:spPr>
          <a:xfrm>
            <a:off x="8083625" y="3284752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9" name="Shape 249"/>
          <p:cNvCxnSpPr>
            <a:stCxn id="232" idx="3"/>
            <a:endCxn id="239" idx="0"/>
          </p:cNvCxnSpPr>
          <p:nvPr/>
        </p:nvCxnSpPr>
        <p:spPr>
          <a:xfrm flipH="1">
            <a:off x="6757926" y="1197878"/>
            <a:ext cx="4971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0" name="Shape 250"/>
          <p:cNvCxnSpPr>
            <a:endCxn id="240" idx="0"/>
          </p:cNvCxnSpPr>
          <p:nvPr/>
        </p:nvCxnSpPr>
        <p:spPr>
          <a:xfrm>
            <a:off x="6758050" y="201408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1" name="Shape 251"/>
          <p:cNvCxnSpPr>
            <a:endCxn id="241" idx="0"/>
          </p:cNvCxnSpPr>
          <p:nvPr/>
        </p:nvCxnSpPr>
        <p:spPr>
          <a:xfrm>
            <a:off x="6758050" y="264936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2" name="Shape 252"/>
          <p:cNvSpPr/>
          <p:nvPr/>
        </p:nvSpPr>
        <p:spPr>
          <a:xfrm>
            <a:off x="6541600" y="348713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253" name="Shape 253"/>
          <p:cNvCxnSpPr>
            <a:stCxn id="241" idx="4"/>
            <a:endCxn id="252" idx="0"/>
          </p:cNvCxnSpPr>
          <p:nvPr/>
        </p:nvCxnSpPr>
        <p:spPr>
          <a:xfrm>
            <a:off x="6758050" y="328476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4" name="Shape 254"/>
          <p:cNvSpPr/>
          <p:nvPr/>
        </p:nvSpPr>
        <p:spPr>
          <a:xfrm>
            <a:off x="1196501" y="175945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sad</a:t>
            </a:r>
          </a:p>
        </p:txBody>
      </p:sp>
      <p:sp>
        <p:nvSpPr>
          <p:cNvPr id="255" name="Shape 255"/>
          <p:cNvSpPr/>
          <p:nvPr/>
        </p:nvSpPr>
        <p:spPr>
          <a:xfrm>
            <a:off x="1791263" y="254760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same</a:t>
            </a:r>
          </a:p>
        </p:txBody>
      </p:sp>
      <p:sp>
        <p:nvSpPr>
          <p:cNvPr id="256" name="Shape 256"/>
          <p:cNvSpPr/>
          <p:nvPr/>
        </p:nvSpPr>
        <p:spPr>
          <a:xfrm>
            <a:off x="2280651" y="329615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sap</a:t>
            </a:r>
          </a:p>
        </p:txBody>
      </p:sp>
      <p:cxnSp>
        <p:nvCxnSpPr>
          <p:cNvPr id="257" name="Shape 257"/>
          <p:cNvCxnSpPr>
            <a:stCxn id="254" idx="2"/>
            <a:endCxn id="255" idx="0"/>
          </p:cNvCxnSpPr>
          <p:nvPr/>
        </p:nvCxnSpPr>
        <p:spPr>
          <a:xfrm>
            <a:off x="1580051" y="2192350"/>
            <a:ext cx="594900" cy="355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8" name="Shape 258"/>
          <p:cNvCxnSpPr>
            <a:stCxn id="255" idx="2"/>
            <a:endCxn id="256" idx="0"/>
          </p:cNvCxnSpPr>
          <p:nvPr/>
        </p:nvCxnSpPr>
        <p:spPr>
          <a:xfrm>
            <a:off x="2174813" y="2980500"/>
            <a:ext cx="489300" cy="315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9" name="Shape 259"/>
          <p:cNvSpPr/>
          <p:nvPr/>
        </p:nvSpPr>
        <p:spPr>
          <a:xfrm>
            <a:off x="502836" y="254760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awls</a:t>
            </a:r>
          </a:p>
        </p:txBody>
      </p:sp>
      <p:sp>
        <p:nvSpPr>
          <p:cNvPr id="260" name="Shape 260"/>
          <p:cNvSpPr/>
          <p:nvPr/>
        </p:nvSpPr>
        <p:spPr>
          <a:xfrm>
            <a:off x="119325" y="329615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a</a:t>
            </a:r>
          </a:p>
        </p:txBody>
      </p:sp>
      <p:cxnSp>
        <p:nvCxnSpPr>
          <p:cNvPr id="261" name="Shape 261"/>
          <p:cNvCxnSpPr>
            <a:stCxn id="254" idx="2"/>
            <a:endCxn id="259" idx="0"/>
          </p:cNvCxnSpPr>
          <p:nvPr/>
        </p:nvCxnSpPr>
        <p:spPr>
          <a:xfrm flipH="1">
            <a:off x="886451" y="2192350"/>
            <a:ext cx="693600" cy="355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62" name="Shape 262"/>
          <p:cNvCxnSpPr>
            <a:stCxn id="259" idx="2"/>
            <a:endCxn id="260" idx="0"/>
          </p:cNvCxnSpPr>
          <p:nvPr/>
        </p:nvCxnSpPr>
        <p:spPr>
          <a:xfrm flipH="1">
            <a:off x="502986" y="2980500"/>
            <a:ext cx="383400" cy="315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63" name="Shape 263"/>
          <p:cNvSpPr/>
          <p:nvPr/>
        </p:nvSpPr>
        <p:spPr>
          <a:xfrm>
            <a:off x="3614488" y="2728468"/>
            <a:ext cx="493200" cy="454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4" name="Shape 264"/>
          <p:cNvSpPr/>
          <p:nvPr/>
        </p:nvSpPr>
        <p:spPr>
          <a:xfrm>
            <a:off x="3614488" y="3176901"/>
            <a:ext cx="493200" cy="454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5" name="Shape 265"/>
          <p:cNvSpPr/>
          <p:nvPr/>
        </p:nvSpPr>
        <p:spPr>
          <a:xfrm>
            <a:off x="3614488" y="2284084"/>
            <a:ext cx="493200" cy="454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6" name="Shape 266"/>
          <p:cNvSpPr txBox="1"/>
          <p:nvPr/>
        </p:nvSpPr>
        <p:spPr>
          <a:xfrm>
            <a:off x="3342663" y="18490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</a:p>
        </p:txBody>
      </p:sp>
      <p:sp>
        <p:nvSpPr>
          <p:cNvPr id="267" name="Shape 267"/>
          <p:cNvSpPr/>
          <p:nvPr/>
        </p:nvSpPr>
        <p:spPr>
          <a:xfrm>
            <a:off x="3614488" y="1835650"/>
            <a:ext cx="493200" cy="454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68" name="Shape 268"/>
          <p:cNvCxnSpPr/>
          <p:nvPr/>
        </p:nvCxnSpPr>
        <p:spPr>
          <a:xfrm>
            <a:off x="3852389" y="2058995"/>
            <a:ext cx="568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69" name="Shape 269"/>
          <p:cNvCxnSpPr/>
          <p:nvPr/>
        </p:nvCxnSpPr>
        <p:spPr>
          <a:xfrm>
            <a:off x="3864263" y="2534775"/>
            <a:ext cx="559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70" name="Shape 270"/>
          <p:cNvCxnSpPr/>
          <p:nvPr/>
        </p:nvCxnSpPr>
        <p:spPr>
          <a:xfrm>
            <a:off x="3887650" y="3405386"/>
            <a:ext cx="53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71" name="Shape 271"/>
          <p:cNvCxnSpPr/>
          <p:nvPr/>
        </p:nvCxnSpPr>
        <p:spPr>
          <a:xfrm>
            <a:off x="3871084" y="2978332"/>
            <a:ext cx="559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72" name="Shape 272"/>
          <p:cNvSpPr txBox="1"/>
          <p:nvPr/>
        </p:nvSpPr>
        <p:spPr>
          <a:xfrm>
            <a:off x="4496310" y="1835650"/>
            <a:ext cx="6798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sad</a:t>
            </a:r>
          </a:p>
        </p:txBody>
      </p:sp>
      <p:sp>
        <p:nvSpPr>
          <p:cNvPr id="273" name="Shape 273"/>
          <p:cNvSpPr txBox="1"/>
          <p:nvPr/>
        </p:nvSpPr>
        <p:spPr>
          <a:xfrm>
            <a:off x="4509952" y="2313325"/>
            <a:ext cx="6336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awls</a:t>
            </a:r>
          </a:p>
        </p:txBody>
      </p:sp>
      <p:sp>
        <p:nvSpPr>
          <p:cNvPr id="274" name="Shape 274"/>
          <p:cNvSpPr txBox="1"/>
          <p:nvPr/>
        </p:nvSpPr>
        <p:spPr>
          <a:xfrm>
            <a:off x="4523583" y="2770525"/>
            <a:ext cx="5358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275" name="Shape 275"/>
          <p:cNvSpPr txBox="1"/>
          <p:nvPr/>
        </p:nvSpPr>
        <p:spPr>
          <a:xfrm>
            <a:off x="4523573" y="3227725"/>
            <a:ext cx="6798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same</a:t>
            </a:r>
          </a:p>
        </p:txBody>
      </p:sp>
      <p:sp>
        <p:nvSpPr>
          <p:cNvPr id="276" name="Shape 276"/>
          <p:cNvSpPr txBox="1"/>
          <p:nvPr/>
        </p:nvSpPr>
        <p:spPr>
          <a:xfrm>
            <a:off x="5693870" y="2770525"/>
            <a:ext cx="5358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sap</a:t>
            </a:r>
          </a:p>
        </p:txBody>
      </p:sp>
      <p:cxnSp>
        <p:nvCxnSpPr>
          <p:cNvPr id="277" name="Shape 277"/>
          <p:cNvCxnSpPr/>
          <p:nvPr/>
        </p:nvCxnSpPr>
        <p:spPr>
          <a:xfrm>
            <a:off x="5014084" y="2978332"/>
            <a:ext cx="559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78" name="Shape 278"/>
          <p:cNvSpPr/>
          <p:nvPr/>
        </p:nvSpPr>
        <p:spPr>
          <a:xfrm>
            <a:off x="1297786" y="329615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sam</a:t>
            </a:r>
          </a:p>
        </p:txBody>
      </p:sp>
      <p:cxnSp>
        <p:nvCxnSpPr>
          <p:cNvPr id="279" name="Shape 279"/>
          <p:cNvCxnSpPr>
            <a:stCxn id="255" idx="2"/>
            <a:endCxn id="278" idx="0"/>
          </p:cNvCxnSpPr>
          <p:nvPr/>
        </p:nvCxnSpPr>
        <p:spPr>
          <a:xfrm flipH="1">
            <a:off x="1681313" y="2980500"/>
            <a:ext cx="493500" cy="315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0" name="Shape 280"/>
          <p:cNvCxnSpPr/>
          <p:nvPr/>
        </p:nvCxnSpPr>
        <p:spPr>
          <a:xfrm>
            <a:off x="5045059" y="2062907"/>
            <a:ext cx="559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81" name="Shape 281"/>
          <p:cNvSpPr txBox="1"/>
          <p:nvPr/>
        </p:nvSpPr>
        <p:spPr>
          <a:xfrm>
            <a:off x="5688354" y="1825921"/>
            <a:ext cx="6798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sam</a:t>
            </a:r>
          </a:p>
        </p:txBody>
      </p:sp>
      <p:sp>
        <p:nvSpPr>
          <p:cNvPr id="282" name="Shape 282"/>
          <p:cNvSpPr txBox="1"/>
          <p:nvPr/>
        </p:nvSpPr>
        <p:spPr>
          <a:xfrm>
            <a:off x="460600" y="3868125"/>
            <a:ext cx="23628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2400"/>
              <a:t>BST</a:t>
            </a:r>
          </a:p>
        </p:txBody>
      </p:sp>
      <p:sp>
        <p:nvSpPr>
          <p:cNvPr id="283" name="Shape 283"/>
          <p:cNvSpPr txBox="1"/>
          <p:nvPr/>
        </p:nvSpPr>
        <p:spPr>
          <a:xfrm>
            <a:off x="3403400" y="3832425"/>
            <a:ext cx="26697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2400"/>
              <a:t>Hash Set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284" name="Shape 284"/>
          <p:cNvSpPr txBox="1"/>
          <p:nvPr/>
        </p:nvSpPr>
        <p:spPr>
          <a:xfrm>
            <a:off x="7454175" y="4005600"/>
            <a:ext cx="9846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/>
              <a:t>Trie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0" name="Shape 4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1" name="Shape 42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Algorithms: DFS Traversal Example</a:t>
            </a:r>
          </a:p>
        </p:txBody>
      </p:sp>
      <p:sp>
        <p:nvSpPr>
          <p:cNvPr id="4212" name="Shape 4212"/>
          <p:cNvSpPr txBox="1"/>
          <p:nvPr/>
        </p:nvSpPr>
        <p:spPr>
          <a:xfrm>
            <a:off x="3383783" y="1769375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Albany</a:t>
            </a:r>
          </a:p>
        </p:txBody>
      </p:sp>
      <p:sp>
        <p:nvSpPr>
          <p:cNvPr id="4213" name="Shape 4213"/>
          <p:cNvSpPr txBox="1"/>
          <p:nvPr/>
        </p:nvSpPr>
        <p:spPr>
          <a:xfrm>
            <a:off x="5811149" y="2361003"/>
            <a:ext cx="925500" cy="5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LBNL</a:t>
            </a:r>
          </a:p>
        </p:txBody>
      </p:sp>
      <p:sp>
        <p:nvSpPr>
          <p:cNvPr id="4214" name="Shape 4214"/>
          <p:cNvSpPr txBox="1"/>
          <p:nvPr/>
        </p:nvSpPr>
        <p:spPr>
          <a:xfrm>
            <a:off x="4309456" y="3051236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Berkeley</a:t>
            </a:r>
          </a:p>
        </p:txBody>
      </p:sp>
      <p:sp>
        <p:nvSpPr>
          <p:cNvPr id="4215" name="Shape 4215"/>
          <p:cNvSpPr txBox="1"/>
          <p:nvPr/>
        </p:nvSpPr>
        <p:spPr>
          <a:xfrm>
            <a:off x="5295445" y="4333096"/>
            <a:ext cx="1516800" cy="5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Rockridge</a:t>
            </a:r>
          </a:p>
        </p:txBody>
      </p:sp>
      <p:sp>
        <p:nvSpPr>
          <p:cNvPr id="4216" name="Shape 4216"/>
          <p:cNvSpPr txBox="1"/>
          <p:nvPr/>
        </p:nvSpPr>
        <p:spPr>
          <a:xfrm>
            <a:off x="3353128" y="4333096"/>
            <a:ext cx="1343400" cy="502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Emeryville</a:t>
            </a:r>
          </a:p>
        </p:txBody>
      </p:sp>
      <p:cxnSp>
        <p:nvCxnSpPr>
          <p:cNvPr id="4217" name="Shape 4217"/>
          <p:cNvCxnSpPr>
            <a:stCxn id="4212" idx="2"/>
            <a:endCxn id="4214" idx="0"/>
          </p:cNvCxnSpPr>
          <p:nvPr/>
        </p:nvCxnSpPr>
        <p:spPr>
          <a:xfrm>
            <a:off x="3968033" y="2272175"/>
            <a:ext cx="925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18" name="Shape 4218"/>
          <p:cNvCxnSpPr>
            <a:stCxn id="4214" idx="0"/>
            <a:endCxn id="4213" idx="2"/>
          </p:cNvCxnSpPr>
          <p:nvPr/>
        </p:nvCxnSpPr>
        <p:spPr>
          <a:xfrm flipH="1" rot="10800000">
            <a:off x="4893706" y="2863736"/>
            <a:ext cx="13803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19" name="Shape 4219"/>
          <p:cNvCxnSpPr>
            <a:stCxn id="4212" idx="2"/>
            <a:endCxn id="4216" idx="0"/>
          </p:cNvCxnSpPr>
          <p:nvPr/>
        </p:nvCxnSpPr>
        <p:spPr>
          <a:xfrm>
            <a:off x="3968033" y="2272175"/>
            <a:ext cx="56700" cy="20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20" name="Shape 4220"/>
          <p:cNvCxnSpPr>
            <a:stCxn id="4216" idx="0"/>
            <a:endCxn id="4214" idx="2"/>
          </p:cNvCxnSpPr>
          <p:nvPr/>
        </p:nvCxnSpPr>
        <p:spPr>
          <a:xfrm flipH="1" rot="10800000">
            <a:off x="4024828" y="3553996"/>
            <a:ext cx="868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21" name="Shape 4221"/>
          <p:cNvCxnSpPr>
            <a:stCxn id="4214" idx="2"/>
            <a:endCxn id="4215" idx="0"/>
          </p:cNvCxnSpPr>
          <p:nvPr/>
        </p:nvCxnSpPr>
        <p:spPr>
          <a:xfrm>
            <a:off x="4893706" y="3554036"/>
            <a:ext cx="11601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222" name="Shape 4222"/>
          <p:cNvSpPr txBox="1"/>
          <p:nvPr/>
        </p:nvSpPr>
        <p:spPr>
          <a:xfrm>
            <a:off x="2072128" y="3051236"/>
            <a:ext cx="1266900" cy="741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Treasure Island</a:t>
            </a:r>
          </a:p>
        </p:txBody>
      </p:sp>
      <p:sp>
        <p:nvSpPr>
          <p:cNvPr id="4223" name="Shape 4223"/>
          <p:cNvSpPr txBox="1"/>
          <p:nvPr/>
        </p:nvSpPr>
        <p:spPr>
          <a:xfrm>
            <a:off x="1933050" y="4333096"/>
            <a:ext cx="621900" cy="5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SF</a:t>
            </a:r>
          </a:p>
        </p:txBody>
      </p:sp>
      <p:cxnSp>
        <p:nvCxnSpPr>
          <p:cNvPr id="4224" name="Shape 4224"/>
          <p:cNvCxnSpPr>
            <a:stCxn id="4223" idx="0"/>
            <a:endCxn id="4222" idx="2"/>
          </p:cNvCxnSpPr>
          <p:nvPr/>
        </p:nvCxnSpPr>
        <p:spPr>
          <a:xfrm flipH="1" rot="10800000">
            <a:off x="2244000" y="3792196"/>
            <a:ext cx="461700" cy="54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8" name="Shape 4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9" name="Shape 42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Algorithms: DFS Traversal Example</a:t>
            </a:r>
          </a:p>
        </p:txBody>
      </p:sp>
      <p:sp>
        <p:nvSpPr>
          <p:cNvPr id="4230" name="Shape 4230"/>
          <p:cNvSpPr txBox="1"/>
          <p:nvPr/>
        </p:nvSpPr>
        <p:spPr>
          <a:xfrm>
            <a:off x="3383783" y="1769375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Albany</a:t>
            </a:r>
          </a:p>
        </p:txBody>
      </p:sp>
      <p:sp>
        <p:nvSpPr>
          <p:cNvPr id="4231" name="Shape 4231"/>
          <p:cNvSpPr txBox="1"/>
          <p:nvPr/>
        </p:nvSpPr>
        <p:spPr>
          <a:xfrm>
            <a:off x="5811149" y="2361003"/>
            <a:ext cx="925500" cy="502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LBNL</a:t>
            </a:r>
          </a:p>
        </p:txBody>
      </p:sp>
      <p:sp>
        <p:nvSpPr>
          <p:cNvPr id="4232" name="Shape 4232"/>
          <p:cNvSpPr txBox="1"/>
          <p:nvPr/>
        </p:nvSpPr>
        <p:spPr>
          <a:xfrm>
            <a:off x="4309456" y="3051236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Berkeley</a:t>
            </a:r>
          </a:p>
        </p:txBody>
      </p:sp>
      <p:sp>
        <p:nvSpPr>
          <p:cNvPr id="4233" name="Shape 4233"/>
          <p:cNvSpPr txBox="1"/>
          <p:nvPr/>
        </p:nvSpPr>
        <p:spPr>
          <a:xfrm>
            <a:off x="5295445" y="4333096"/>
            <a:ext cx="1516800" cy="5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Rockridge</a:t>
            </a:r>
          </a:p>
        </p:txBody>
      </p:sp>
      <p:sp>
        <p:nvSpPr>
          <p:cNvPr id="4234" name="Shape 4234"/>
          <p:cNvSpPr txBox="1"/>
          <p:nvPr/>
        </p:nvSpPr>
        <p:spPr>
          <a:xfrm>
            <a:off x="3353128" y="4333096"/>
            <a:ext cx="13434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Emeryville</a:t>
            </a:r>
          </a:p>
        </p:txBody>
      </p:sp>
      <p:cxnSp>
        <p:nvCxnSpPr>
          <p:cNvPr id="4235" name="Shape 4235"/>
          <p:cNvCxnSpPr>
            <a:stCxn id="4230" idx="2"/>
            <a:endCxn id="4232" idx="0"/>
          </p:cNvCxnSpPr>
          <p:nvPr/>
        </p:nvCxnSpPr>
        <p:spPr>
          <a:xfrm>
            <a:off x="3968033" y="2272175"/>
            <a:ext cx="925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36" name="Shape 4236"/>
          <p:cNvCxnSpPr>
            <a:stCxn id="4232" idx="0"/>
            <a:endCxn id="4231" idx="2"/>
          </p:cNvCxnSpPr>
          <p:nvPr/>
        </p:nvCxnSpPr>
        <p:spPr>
          <a:xfrm flipH="1" rot="10800000">
            <a:off x="4893706" y="2863736"/>
            <a:ext cx="13803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37" name="Shape 4237"/>
          <p:cNvCxnSpPr>
            <a:stCxn id="4230" idx="2"/>
            <a:endCxn id="4234" idx="0"/>
          </p:cNvCxnSpPr>
          <p:nvPr/>
        </p:nvCxnSpPr>
        <p:spPr>
          <a:xfrm>
            <a:off x="3968033" y="2272175"/>
            <a:ext cx="56700" cy="20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38" name="Shape 4238"/>
          <p:cNvCxnSpPr>
            <a:stCxn id="4234" idx="0"/>
            <a:endCxn id="4232" idx="2"/>
          </p:cNvCxnSpPr>
          <p:nvPr/>
        </p:nvCxnSpPr>
        <p:spPr>
          <a:xfrm flipH="1" rot="10800000">
            <a:off x="4024828" y="3553996"/>
            <a:ext cx="868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39" name="Shape 4239"/>
          <p:cNvCxnSpPr>
            <a:stCxn id="4232" idx="2"/>
            <a:endCxn id="4233" idx="0"/>
          </p:cNvCxnSpPr>
          <p:nvPr/>
        </p:nvCxnSpPr>
        <p:spPr>
          <a:xfrm>
            <a:off x="4893706" y="3554036"/>
            <a:ext cx="11601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240" name="Shape 4240"/>
          <p:cNvSpPr txBox="1"/>
          <p:nvPr/>
        </p:nvSpPr>
        <p:spPr>
          <a:xfrm>
            <a:off x="2072128" y="3051236"/>
            <a:ext cx="1266900" cy="741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Treasure Island</a:t>
            </a:r>
          </a:p>
        </p:txBody>
      </p:sp>
      <p:sp>
        <p:nvSpPr>
          <p:cNvPr id="4241" name="Shape 4241"/>
          <p:cNvSpPr txBox="1"/>
          <p:nvPr/>
        </p:nvSpPr>
        <p:spPr>
          <a:xfrm>
            <a:off x="1933050" y="4333096"/>
            <a:ext cx="621900" cy="5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SF</a:t>
            </a:r>
          </a:p>
        </p:txBody>
      </p:sp>
      <p:cxnSp>
        <p:nvCxnSpPr>
          <p:cNvPr id="4242" name="Shape 4242"/>
          <p:cNvCxnSpPr>
            <a:stCxn id="4241" idx="0"/>
            <a:endCxn id="4240" idx="2"/>
          </p:cNvCxnSpPr>
          <p:nvPr/>
        </p:nvCxnSpPr>
        <p:spPr>
          <a:xfrm flipH="1" rot="10800000">
            <a:off x="2244000" y="3792196"/>
            <a:ext cx="461700" cy="54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6" name="Shape 4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7" name="Shape 42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Algorithms: DFS Traversal Example</a:t>
            </a:r>
          </a:p>
        </p:txBody>
      </p:sp>
      <p:sp>
        <p:nvSpPr>
          <p:cNvPr id="4248" name="Shape 4248"/>
          <p:cNvSpPr txBox="1"/>
          <p:nvPr/>
        </p:nvSpPr>
        <p:spPr>
          <a:xfrm>
            <a:off x="3383783" y="1769375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Albany</a:t>
            </a:r>
          </a:p>
        </p:txBody>
      </p:sp>
      <p:sp>
        <p:nvSpPr>
          <p:cNvPr id="4249" name="Shape 4249"/>
          <p:cNvSpPr txBox="1"/>
          <p:nvPr/>
        </p:nvSpPr>
        <p:spPr>
          <a:xfrm>
            <a:off x="5811149" y="2361003"/>
            <a:ext cx="925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LBNL</a:t>
            </a:r>
          </a:p>
        </p:txBody>
      </p:sp>
      <p:sp>
        <p:nvSpPr>
          <p:cNvPr id="4250" name="Shape 4250"/>
          <p:cNvSpPr txBox="1"/>
          <p:nvPr/>
        </p:nvSpPr>
        <p:spPr>
          <a:xfrm>
            <a:off x="4309456" y="3051236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Berkeley</a:t>
            </a:r>
          </a:p>
        </p:txBody>
      </p:sp>
      <p:sp>
        <p:nvSpPr>
          <p:cNvPr id="4251" name="Shape 4251"/>
          <p:cNvSpPr txBox="1"/>
          <p:nvPr/>
        </p:nvSpPr>
        <p:spPr>
          <a:xfrm>
            <a:off x="5295445" y="4333096"/>
            <a:ext cx="1516800" cy="502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Rockridge</a:t>
            </a:r>
          </a:p>
        </p:txBody>
      </p:sp>
      <p:sp>
        <p:nvSpPr>
          <p:cNvPr id="4252" name="Shape 4252"/>
          <p:cNvSpPr txBox="1"/>
          <p:nvPr/>
        </p:nvSpPr>
        <p:spPr>
          <a:xfrm>
            <a:off x="3353128" y="4333096"/>
            <a:ext cx="13434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Emeryville</a:t>
            </a:r>
          </a:p>
        </p:txBody>
      </p:sp>
      <p:cxnSp>
        <p:nvCxnSpPr>
          <p:cNvPr id="4253" name="Shape 4253"/>
          <p:cNvCxnSpPr>
            <a:stCxn id="4248" idx="2"/>
            <a:endCxn id="4250" idx="0"/>
          </p:cNvCxnSpPr>
          <p:nvPr/>
        </p:nvCxnSpPr>
        <p:spPr>
          <a:xfrm>
            <a:off x="3968033" y="2272175"/>
            <a:ext cx="925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54" name="Shape 4254"/>
          <p:cNvCxnSpPr>
            <a:stCxn id="4250" idx="0"/>
            <a:endCxn id="4249" idx="2"/>
          </p:cNvCxnSpPr>
          <p:nvPr/>
        </p:nvCxnSpPr>
        <p:spPr>
          <a:xfrm flipH="1" rot="10800000">
            <a:off x="4893706" y="2863736"/>
            <a:ext cx="13803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55" name="Shape 4255"/>
          <p:cNvCxnSpPr>
            <a:stCxn id="4248" idx="2"/>
            <a:endCxn id="4252" idx="0"/>
          </p:cNvCxnSpPr>
          <p:nvPr/>
        </p:nvCxnSpPr>
        <p:spPr>
          <a:xfrm>
            <a:off x="3968033" y="2272175"/>
            <a:ext cx="56700" cy="20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56" name="Shape 4256"/>
          <p:cNvCxnSpPr>
            <a:stCxn id="4252" idx="0"/>
            <a:endCxn id="4250" idx="2"/>
          </p:cNvCxnSpPr>
          <p:nvPr/>
        </p:nvCxnSpPr>
        <p:spPr>
          <a:xfrm flipH="1" rot="10800000">
            <a:off x="4024828" y="3553996"/>
            <a:ext cx="868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57" name="Shape 4257"/>
          <p:cNvCxnSpPr>
            <a:stCxn id="4250" idx="2"/>
            <a:endCxn id="4251" idx="0"/>
          </p:cNvCxnSpPr>
          <p:nvPr/>
        </p:nvCxnSpPr>
        <p:spPr>
          <a:xfrm>
            <a:off x="4893706" y="3554036"/>
            <a:ext cx="11601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258" name="Shape 4258"/>
          <p:cNvSpPr txBox="1"/>
          <p:nvPr/>
        </p:nvSpPr>
        <p:spPr>
          <a:xfrm>
            <a:off x="2072128" y="3051236"/>
            <a:ext cx="1266900" cy="741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Treasure Island</a:t>
            </a:r>
          </a:p>
        </p:txBody>
      </p:sp>
      <p:sp>
        <p:nvSpPr>
          <p:cNvPr id="4259" name="Shape 4259"/>
          <p:cNvSpPr txBox="1"/>
          <p:nvPr/>
        </p:nvSpPr>
        <p:spPr>
          <a:xfrm>
            <a:off x="1933050" y="4333096"/>
            <a:ext cx="621900" cy="5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SF</a:t>
            </a:r>
          </a:p>
        </p:txBody>
      </p:sp>
      <p:cxnSp>
        <p:nvCxnSpPr>
          <p:cNvPr id="4260" name="Shape 4260"/>
          <p:cNvCxnSpPr>
            <a:stCxn id="4259" idx="0"/>
            <a:endCxn id="4258" idx="2"/>
          </p:cNvCxnSpPr>
          <p:nvPr/>
        </p:nvCxnSpPr>
        <p:spPr>
          <a:xfrm flipH="1" rot="10800000">
            <a:off x="2244000" y="3792196"/>
            <a:ext cx="461700" cy="54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261" name="Shape 4261"/>
          <p:cNvSpPr txBox="1"/>
          <p:nvPr/>
        </p:nvSpPr>
        <p:spPr>
          <a:xfrm>
            <a:off x="311700" y="1017725"/>
            <a:ext cx="8139600" cy="15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5" name="Shape 4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6" name="Shape 42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Algorithms: DFS Traversal Example</a:t>
            </a:r>
          </a:p>
        </p:txBody>
      </p:sp>
      <p:sp>
        <p:nvSpPr>
          <p:cNvPr id="4267" name="Shape 4267"/>
          <p:cNvSpPr txBox="1"/>
          <p:nvPr/>
        </p:nvSpPr>
        <p:spPr>
          <a:xfrm>
            <a:off x="3383783" y="1769375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Albany</a:t>
            </a:r>
          </a:p>
        </p:txBody>
      </p:sp>
      <p:sp>
        <p:nvSpPr>
          <p:cNvPr id="4268" name="Shape 4268"/>
          <p:cNvSpPr txBox="1"/>
          <p:nvPr/>
        </p:nvSpPr>
        <p:spPr>
          <a:xfrm>
            <a:off x="5811149" y="2361003"/>
            <a:ext cx="925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LBNL</a:t>
            </a:r>
          </a:p>
        </p:txBody>
      </p:sp>
      <p:sp>
        <p:nvSpPr>
          <p:cNvPr id="4269" name="Shape 4269"/>
          <p:cNvSpPr txBox="1"/>
          <p:nvPr/>
        </p:nvSpPr>
        <p:spPr>
          <a:xfrm>
            <a:off x="4309456" y="3051236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Berkeley</a:t>
            </a:r>
          </a:p>
        </p:txBody>
      </p:sp>
      <p:sp>
        <p:nvSpPr>
          <p:cNvPr id="4270" name="Shape 4270"/>
          <p:cNvSpPr txBox="1"/>
          <p:nvPr/>
        </p:nvSpPr>
        <p:spPr>
          <a:xfrm>
            <a:off x="5295445" y="4333096"/>
            <a:ext cx="15168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Rockridge</a:t>
            </a:r>
          </a:p>
        </p:txBody>
      </p:sp>
      <p:sp>
        <p:nvSpPr>
          <p:cNvPr id="4271" name="Shape 4271"/>
          <p:cNvSpPr txBox="1"/>
          <p:nvPr/>
        </p:nvSpPr>
        <p:spPr>
          <a:xfrm>
            <a:off x="3353128" y="4333096"/>
            <a:ext cx="13434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Emeryville</a:t>
            </a:r>
          </a:p>
        </p:txBody>
      </p:sp>
      <p:cxnSp>
        <p:nvCxnSpPr>
          <p:cNvPr id="4272" name="Shape 4272"/>
          <p:cNvCxnSpPr>
            <a:stCxn id="4267" idx="2"/>
            <a:endCxn id="4269" idx="0"/>
          </p:cNvCxnSpPr>
          <p:nvPr/>
        </p:nvCxnSpPr>
        <p:spPr>
          <a:xfrm>
            <a:off x="3968033" y="2272175"/>
            <a:ext cx="925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73" name="Shape 4273"/>
          <p:cNvCxnSpPr>
            <a:stCxn id="4269" idx="0"/>
            <a:endCxn id="4268" idx="2"/>
          </p:cNvCxnSpPr>
          <p:nvPr/>
        </p:nvCxnSpPr>
        <p:spPr>
          <a:xfrm flipH="1" rot="10800000">
            <a:off x="4893706" y="2863736"/>
            <a:ext cx="13803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74" name="Shape 4274"/>
          <p:cNvCxnSpPr>
            <a:stCxn id="4267" idx="2"/>
            <a:endCxn id="4271" idx="0"/>
          </p:cNvCxnSpPr>
          <p:nvPr/>
        </p:nvCxnSpPr>
        <p:spPr>
          <a:xfrm>
            <a:off x="3968033" y="2272175"/>
            <a:ext cx="56700" cy="20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75" name="Shape 4275"/>
          <p:cNvCxnSpPr>
            <a:stCxn id="4271" idx="0"/>
            <a:endCxn id="4269" idx="2"/>
          </p:cNvCxnSpPr>
          <p:nvPr/>
        </p:nvCxnSpPr>
        <p:spPr>
          <a:xfrm flipH="1" rot="10800000">
            <a:off x="4024828" y="3553996"/>
            <a:ext cx="868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76" name="Shape 4276"/>
          <p:cNvCxnSpPr>
            <a:stCxn id="4269" idx="2"/>
            <a:endCxn id="4270" idx="0"/>
          </p:cNvCxnSpPr>
          <p:nvPr/>
        </p:nvCxnSpPr>
        <p:spPr>
          <a:xfrm>
            <a:off x="4893706" y="3554036"/>
            <a:ext cx="11601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277" name="Shape 4277"/>
          <p:cNvSpPr txBox="1"/>
          <p:nvPr/>
        </p:nvSpPr>
        <p:spPr>
          <a:xfrm>
            <a:off x="2072128" y="3051236"/>
            <a:ext cx="1266900" cy="7410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Treasure Island</a:t>
            </a:r>
          </a:p>
        </p:txBody>
      </p:sp>
      <p:sp>
        <p:nvSpPr>
          <p:cNvPr id="4278" name="Shape 4278"/>
          <p:cNvSpPr txBox="1"/>
          <p:nvPr/>
        </p:nvSpPr>
        <p:spPr>
          <a:xfrm>
            <a:off x="1933050" y="4333096"/>
            <a:ext cx="621900" cy="5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SF</a:t>
            </a:r>
          </a:p>
        </p:txBody>
      </p:sp>
      <p:cxnSp>
        <p:nvCxnSpPr>
          <p:cNvPr id="4279" name="Shape 4279"/>
          <p:cNvCxnSpPr>
            <a:stCxn id="4278" idx="0"/>
            <a:endCxn id="4277" idx="2"/>
          </p:cNvCxnSpPr>
          <p:nvPr/>
        </p:nvCxnSpPr>
        <p:spPr>
          <a:xfrm flipH="1" rot="10800000">
            <a:off x="2244000" y="3792196"/>
            <a:ext cx="461700" cy="54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3" name="Shape 4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4" name="Shape 42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Algorithms: DFS Traversal Example</a:t>
            </a:r>
          </a:p>
        </p:txBody>
      </p:sp>
      <p:sp>
        <p:nvSpPr>
          <p:cNvPr id="4285" name="Shape 4285"/>
          <p:cNvSpPr txBox="1"/>
          <p:nvPr/>
        </p:nvSpPr>
        <p:spPr>
          <a:xfrm>
            <a:off x="3383783" y="1769375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Albany</a:t>
            </a:r>
          </a:p>
        </p:txBody>
      </p:sp>
      <p:sp>
        <p:nvSpPr>
          <p:cNvPr id="4286" name="Shape 4286"/>
          <p:cNvSpPr txBox="1"/>
          <p:nvPr/>
        </p:nvSpPr>
        <p:spPr>
          <a:xfrm>
            <a:off x="5811149" y="2361003"/>
            <a:ext cx="925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LBNL</a:t>
            </a:r>
          </a:p>
        </p:txBody>
      </p:sp>
      <p:sp>
        <p:nvSpPr>
          <p:cNvPr id="4287" name="Shape 4287"/>
          <p:cNvSpPr txBox="1"/>
          <p:nvPr/>
        </p:nvSpPr>
        <p:spPr>
          <a:xfrm>
            <a:off x="4309456" y="3051236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Berkeley</a:t>
            </a:r>
          </a:p>
        </p:txBody>
      </p:sp>
      <p:sp>
        <p:nvSpPr>
          <p:cNvPr id="4288" name="Shape 4288"/>
          <p:cNvSpPr txBox="1"/>
          <p:nvPr/>
        </p:nvSpPr>
        <p:spPr>
          <a:xfrm>
            <a:off x="5295445" y="4333096"/>
            <a:ext cx="15168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Rockridge</a:t>
            </a:r>
          </a:p>
        </p:txBody>
      </p:sp>
      <p:sp>
        <p:nvSpPr>
          <p:cNvPr id="4289" name="Shape 4289"/>
          <p:cNvSpPr txBox="1"/>
          <p:nvPr/>
        </p:nvSpPr>
        <p:spPr>
          <a:xfrm>
            <a:off x="3353128" y="4333096"/>
            <a:ext cx="13434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Emeryville</a:t>
            </a:r>
          </a:p>
        </p:txBody>
      </p:sp>
      <p:cxnSp>
        <p:nvCxnSpPr>
          <p:cNvPr id="4290" name="Shape 4290"/>
          <p:cNvCxnSpPr>
            <a:stCxn id="4285" idx="2"/>
            <a:endCxn id="4287" idx="0"/>
          </p:cNvCxnSpPr>
          <p:nvPr/>
        </p:nvCxnSpPr>
        <p:spPr>
          <a:xfrm>
            <a:off x="3968033" y="2272175"/>
            <a:ext cx="925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91" name="Shape 4291"/>
          <p:cNvCxnSpPr>
            <a:stCxn id="4287" idx="0"/>
            <a:endCxn id="4286" idx="2"/>
          </p:cNvCxnSpPr>
          <p:nvPr/>
        </p:nvCxnSpPr>
        <p:spPr>
          <a:xfrm flipH="1" rot="10800000">
            <a:off x="4893706" y="2863736"/>
            <a:ext cx="13803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92" name="Shape 4292"/>
          <p:cNvCxnSpPr>
            <a:stCxn id="4285" idx="2"/>
            <a:endCxn id="4289" idx="0"/>
          </p:cNvCxnSpPr>
          <p:nvPr/>
        </p:nvCxnSpPr>
        <p:spPr>
          <a:xfrm>
            <a:off x="3968033" y="2272175"/>
            <a:ext cx="56700" cy="20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93" name="Shape 4293"/>
          <p:cNvCxnSpPr>
            <a:stCxn id="4289" idx="0"/>
            <a:endCxn id="4287" idx="2"/>
          </p:cNvCxnSpPr>
          <p:nvPr/>
        </p:nvCxnSpPr>
        <p:spPr>
          <a:xfrm flipH="1" rot="10800000">
            <a:off x="4024828" y="3553996"/>
            <a:ext cx="868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294" name="Shape 4294"/>
          <p:cNvCxnSpPr>
            <a:stCxn id="4287" idx="2"/>
            <a:endCxn id="4288" idx="0"/>
          </p:cNvCxnSpPr>
          <p:nvPr/>
        </p:nvCxnSpPr>
        <p:spPr>
          <a:xfrm>
            <a:off x="4893706" y="3554036"/>
            <a:ext cx="11601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295" name="Shape 4295"/>
          <p:cNvSpPr txBox="1"/>
          <p:nvPr/>
        </p:nvSpPr>
        <p:spPr>
          <a:xfrm>
            <a:off x="2072128" y="3051236"/>
            <a:ext cx="1266900" cy="7410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Treasure Island</a:t>
            </a:r>
          </a:p>
        </p:txBody>
      </p:sp>
      <p:sp>
        <p:nvSpPr>
          <p:cNvPr id="4296" name="Shape 4296"/>
          <p:cNvSpPr txBox="1"/>
          <p:nvPr/>
        </p:nvSpPr>
        <p:spPr>
          <a:xfrm>
            <a:off x="1933050" y="4333096"/>
            <a:ext cx="621900" cy="502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SF</a:t>
            </a:r>
          </a:p>
        </p:txBody>
      </p:sp>
      <p:cxnSp>
        <p:nvCxnSpPr>
          <p:cNvPr id="4297" name="Shape 4297"/>
          <p:cNvCxnSpPr>
            <a:stCxn id="4296" idx="0"/>
            <a:endCxn id="4295" idx="2"/>
          </p:cNvCxnSpPr>
          <p:nvPr/>
        </p:nvCxnSpPr>
        <p:spPr>
          <a:xfrm flipH="1" rot="10800000">
            <a:off x="2244000" y="3792196"/>
            <a:ext cx="461700" cy="54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1" name="Shape 4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2" name="Shape 43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Algorithms: DFS Traversal Example</a:t>
            </a:r>
          </a:p>
        </p:txBody>
      </p:sp>
      <p:sp>
        <p:nvSpPr>
          <p:cNvPr id="4303" name="Shape 4303"/>
          <p:cNvSpPr txBox="1"/>
          <p:nvPr/>
        </p:nvSpPr>
        <p:spPr>
          <a:xfrm>
            <a:off x="3383783" y="1769375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Albany</a:t>
            </a:r>
          </a:p>
        </p:txBody>
      </p:sp>
      <p:sp>
        <p:nvSpPr>
          <p:cNvPr id="4304" name="Shape 4304"/>
          <p:cNvSpPr txBox="1"/>
          <p:nvPr/>
        </p:nvSpPr>
        <p:spPr>
          <a:xfrm>
            <a:off x="5811149" y="2361003"/>
            <a:ext cx="925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LBNL</a:t>
            </a:r>
          </a:p>
        </p:txBody>
      </p:sp>
      <p:sp>
        <p:nvSpPr>
          <p:cNvPr id="4305" name="Shape 4305"/>
          <p:cNvSpPr txBox="1"/>
          <p:nvPr/>
        </p:nvSpPr>
        <p:spPr>
          <a:xfrm>
            <a:off x="4309456" y="3051236"/>
            <a:ext cx="11685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Berkeley</a:t>
            </a:r>
          </a:p>
        </p:txBody>
      </p:sp>
      <p:sp>
        <p:nvSpPr>
          <p:cNvPr id="4306" name="Shape 4306"/>
          <p:cNvSpPr txBox="1"/>
          <p:nvPr/>
        </p:nvSpPr>
        <p:spPr>
          <a:xfrm>
            <a:off x="5295445" y="4333096"/>
            <a:ext cx="15168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Rockridge</a:t>
            </a:r>
          </a:p>
        </p:txBody>
      </p:sp>
      <p:sp>
        <p:nvSpPr>
          <p:cNvPr id="4307" name="Shape 4307"/>
          <p:cNvSpPr txBox="1"/>
          <p:nvPr/>
        </p:nvSpPr>
        <p:spPr>
          <a:xfrm>
            <a:off x="3353128" y="4333096"/>
            <a:ext cx="13434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Emeryville</a:t>
            </a:r>
          </a:p>
        </p:txBody>
      </p:sp>
      <p:cxnSp>
        <p:nvCxnSpPr>
          <p:cNvPr id="4308" name="Shape 4308"/>
          <p:cNvCxnSpPr>
            <a:stCxn id="4303" idx="2"/>
            <a:endCxn id="4305" idx="0"/>
          </p:cNvCxnSpPr>
          <p:nvPr/>
        </p:nvCxnSpPr>
        <p:spPr>
          <a:xfrm>
            <a:off x="3968033" y="2272175"/>
            <a:ext cx="925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09" name="Shape 4309"/>
          <p:cNvCxnSpPr>
            <a:stCxn id="4305" idx="0"/>
            <a:endCxn id="4304" idx="2"/>
          </p:cNvCxnSpPr>
          <p:nvPr/>
        </p:nvCxnSpPr>
        <p:spPr>
          <a:xfrm flipH="1" rot="10800000">
            <a:off x="4893706" y="2863736"/>
            <a:ext cx="13803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10" name="Shape 4310"/>
          <p:cNvCxnSpPr>
            <a:stCxn id="4303" idx="2"/>
            <a:endCxn id="4307" idx="0"/>
          </p:cNvCxnSpPr>
          <p:nvPr/>
        </p:nvCxnSpPr>
        <p:spPr>
          <a:xfrm>
            <a:off x="3968033" y="2272175"/>
            <a:ext cx="56700" cy="20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11" name="Shape 4311"/>
          <p:cNvCxnSpPr>
            <a:stCxn id="4307" idx="0"/>
            <a:endCxn id="4305" idx="2"/>
          </p:cNvCxnSpPr>
          <p:nvPr/>
        </p:nvCxnSpPr>
        <p:spPr>
          <a:xfrm flipH="1" rot="10800000">
            <a:off x="4024828" y="3553996"/>
            <a:ext cx="8688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12" name="Shape 4312"/>
          <p:cNvCxnSpPr>
            <a:stCxn id="4305" idx="2"/>
            <a:endCxn id="4306" idx="0"/>
          </p:cNvCxnSpPr>
          <p:nvPr/>
        </p:nvCxnSpPr>
        <p:spPr>
          <a:xfrm>
            <a:off x="4893706" y="3554036"/>
            <a:ext cx="1160100" cy="7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313" name="Shape 4313"/>
          <p:cNvSpPr txBox="1"/>
          <p:nvPr/>
        </p:nvSpPr>
        <p:spPr>
          <a:xfrm>
            <a:off x="2072128" y="3051236"/>
            <a:ext cx="1266900" cy="7410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Treasure Island</a:t>
            </a:r>
          </a:p>
        </p:txBody>
      </p:sp>
      <p:sp>
        <p:nvSpPr>
          <p:cNvPr id="4314" name="Shape 4314"/>
          <p:cNvSpPr txBox="1"/>
          <p:nvPr/>
        </p:nvSpPr>
        <p:spPr>
          <a:xfrm>
            <a:off x="1933050" y="4333096"/>
            <a:ext cx="621900" cy="502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SF</a:t>
            </a:r>
          </a:p>
        </p:txBody>
      </p:sp>
      <p:cxnSp>
        <p:nvCxnSpPr>
          <p:cNvPr id="4315" name="Shape 4315"/>
          <p:cNvCxnSpPr>
            <a:stCxn id="4314" idx="0"/>
            <a:endCxn id="4313" idx="2"/>
          </p:cNvCxnSpPr>
          <p:nvPr/>
        </p:nvCxnSpPr>
        <p:spPr>
          <a:xfrm flipH="1" rot="10800000">
            <a:off x="2244000" y="3792196"/>
            <a:ext cx="461700" cy="54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316" name="Shape 43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Runtime: ϴ(|V|+|E|). Visit each node and edge once.</a:t>
            </a:r>
          </a:p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</a:rPr>
              <a:t>ϴ(|V|</a:t>
            </a:r>
            <a:r>
              <a:rPr baseline="30000" lang="en" sz="2000">
                <a:solidFill>
                  <a:srgbClr val="000000"/>
                </a:solidFill>
              </a:rPr>
              <a:t>2</a:t>
            </a:r>
            <a:r>
              <a:rPr lang="en" sz="2000">
                <a:solidFill>
                  <a:srgbClr val="000000"/>
                </a:solidFill>
              </a:rPr>
              <a:t>) if using matrix.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4320" name="Shape 4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" name="Shape 4321"/>
          <p:cNvSpPr txBox="1"/>
          <p:nvPr>
            <p:ph type="title"/>
          </p:nvPr>
        </p:nvSpPr>
        <p:spPr>
          <a:xfrm>
            <a:off x="311700" y="140225"/>
            <a:ext cx="55032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DFS: </a:t>
            </a:r>
            <a:r>
              <a:rPr lang="en" sz="2400" u="sng">
                <a:solidFill>
                  <a:srgbClr val="369BD7"/>
                </a:solidFill>
                <a:hlinkClick r:id="rId3"/>
              </a:rPr>
              <a:t>http://shoutkey.com/smear</a:t>
            </a:r>
          </a:p>
        </p:txBody>
      </p:sp>
      <p:sp>
        <p:nvSpPr>
          <p:cNvPr id="4322" name="Shape 4322"/>
          <p:cNvSpPr txBox="1"/>
          <p:nvPr>
            <p:ph idx="1" type="body"/>
          </p:nvPr>
        </p:nvSpPr>
        <p:spPr>
          <a:xfrm>
            <a:off x="166800" y="2476650"/>
            <a:ext cx="8711400" cy="2404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900">
                <a:solidFill>
                  <a:srgbClr val="000000"/>
                </a:solidFill>
              </a:rPr>
              <a:t>In what order are vertices visited when we do </a:t>
            </a:r>
            <a:r>
              <a:rPr lang="en"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dfs(0)</a:t>
            </a:r>
            <a:r>
              <a:rPr lang="en" sz="1900">
                <a:solidFill>
                  <a:srgbClr val="000000"/>
                </a:solidFill>
              </a:rPr>
              <a:t>? If you have multiple adjacent vertices, visit the lower number first. </a:t>
            </a: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UcPeriod"/>
            </a:pPr>
            <a:r>
              <a:rPr lang="en" sz="1900">
                <a:solidFill>
                  <a:srgbClr val="000000"/>
                </a:solidFill>
              </a:rPr>
              <a:t>0 1 3 4 7</a:t>
            </a: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UcPeriod"/>
            </a:pPr>
            <a:r>
              <a:rPr lang="en" sz="1900">
                <a:solidFill>
                  <a:srgbClr val="000000"/>
                </a:solidFill>
              </a:rPr>
              <a:t>7 4 3 1 0</a:t>
            </a: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UcPeriod"/>
            </a:pPr>
            <a:r>
              <a:rPr lang="en" sz="1900">
                <a:solidFill>
                  <a:srgbClr val="000000"/>
                </a:solidFill>
              </a:rPr>
              <a:t>7 4 1 0 3</a:t>
            </a: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UcPeriod"/>
            </a:pPr>
            <a:r>
              <a:rPr lang="en" sz="1900">
                <a:solidFill>
                  <a:srgbClr val="000000"/>
                </a:solidFill>
              </a:rPr>
              <a:t>7 4 1 3 0</a:t>
            </a:r>
          </a:p>
          <a:p>
            <a:pPr indent="-349250" lvl="0" marL="457200" rtl="0">
              <a:spcBef>
                <a:spcPts val="0"/>
              </a:spcBef>
              <a:buClr>
                <a:srgbClr val="000000"/>
              </a:buClr>
              <a:buSzPts val="1900"/>
              <a:buAutoNum type="alphaUcPeriod"/>
            </a:pPr>
            <a:r>
              <a:rPr lang="en" sz="1900">
                <a:solidFill>
                  <a:srgbClr val="000000"/>
                </a:solidFill>
              </a:rPr>
              <a:t>0 1 4 7 3</a:t>
            </a:r>
          </a:p>
        </p:txBody>
      </p:sp>
      <p:grpSp>
        <p:nvGrpSpPr>
          <p:cNvPr id="4323" name="Shape 4323"/>
          <p:cNvGrpSpPr/>
          <p:nvPr/>
        </p:nvGrpSpPr>
        <p:grpSpPr>
          <a:xfrm>
            <a:off x="5814907" y="505300"/>
            <a:ext cx="2419775" cy="1945738"/>
            <a:chOff x="756020" y="683300"/>
            <a:chExt cx="2419775" cy="1945738"/>
          </a:xfrm>
        </p:grpSpPr>
        <p:sp>
          <p:nvSpPr>
            <p:cNvPr id="4324" name="Shape 4324"/>
            <p:cNvSpPr/>
            <p:nvPr/>
          </p:nvSpPr>
          <p:spPr>
            <a:xfrm>
              <a:off x="756020" y="12544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0</a:t>
              </a:r>
            </a:p>
          </p:txBody>
        </p:sp>
        <p:sp>
          <p:nvSpPr>
            <p:cNvPr id="4325" name="Shape 4325"/>
            <p:cNvSpPr/>
            <p:nvPr/>
          </p:nvSpPr>
          <p:spPr>
            <a:xfrm>
              <a:off x="932470" y="19381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1</a:t>
              </a:r>
            </a:p>
          </p:txBody>
        </p:sp>
        <p:sp>
          <p:nvSpPr>
            <p:cNvPr id="4326" name="Shape 4326"/>
            <p:cNvSpPr/>
            <p:nvPr/>
          </p:nvSpPr>
          <p:spPr>
            <a:xfrm>
              <a:off x="1806370" y="683300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2</a:t>
              </a:r>
            </a:p>
          </p:txBody>
        </p:sp>
        <p:sp>
          <p:nvSpPr>
            <p:cNvPr id="4327" name="Shape 4327"/>
            <p:cNvSpPr/>
            <p:nvPr/>
          </p:nvSpPr>
          <p:spPr>
            <a:xfrm>
              <a:off x="1781370" y="12544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3</a:t>
              </a:r>
            </a:p>
          </p:txBody>
        </p:sp>
        <p:sp>
          <p:nvSpPr>
            <p:cNvPr id="4328" name="Shape 4328"/>
            <p:cNvSpPr/>
            <p:nvPr/>
          </p:nvSpPr>
          <p:spPr>
            <a:xfrm>
              <a:off x="1868645" y="1865563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4</a:t>
              </a:r>
            </a:p>
          </p:txBody>
        </p:sp>
        <p:sp>
          <p:nvSpPr>
            <p:cNvPr id="4329" name="Shape 4329"/>
            <p:cNvSpPr/>
            <p:nvPr/>
          </p:nvSpPr>
          <p:spPr>
            <a:xfrm>
              <a:off x="2446495" y="1184188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5</a:t>
              </a:r>
            </a:p>
          </p:txBody>
        </p:sp>
        <p:sp>
          <p:nvSpPr>
            <p:cNvPr id="4330" name="Shape 4330"/>
            <p:cNvSpPr/>
            <p:nvPr/>
          </p:nvSpPr>
          <p:spPr>
            <a:xfrm>
              <a:off x="2858395" y="1841263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6</a:t>
              </a:r>
            </a:p>
          </p:txBody>
        </p:sp>
        <p:sp>
          <p:nvSpPr>
            <p:cNvPr id="4331" name="Shape 4331"/>
            <p:cNvSpPr/>
            <p:nvPr/>
          </p:nvSpPr>
          <p:spPr>
            <a:xfrm>
              <a:off x="1944845" y="2376138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7</a:t>
              </a:r>
            </a:p>
          </p:txBody>
        </p:sp>
        <p:cxnSp>
          <p:nvCxnSpPr>
            <p:cNvPr id="4332" name="Shape 4332"/>
            <p:cNvCxnSpPr>
              <a:stCxn id="4324" idx="2"/>
              <a:endCxn id="4325" idx="0"/>
            </p:cNvCxnSpPr>
            <p:nvPr/>
          </p:nvCxnSpPr>
          <p:spPr>
            <a:xfrm>
              <a:off x="914720" y="1507375"/>
              <a:ext cx="176400" cy="4308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33" name="Shape 4333"/>
            <p:cNvCxnSpPr>
              <a:stCxn id="4324" idx="3"/>
              <a:endCxn id="4327" idx="1"/>
            </p:cNvCxnSpPr>
            <p:nvPr/>
          </p:nvCxnSpPr>
          <p:spPr>
            <a:xfrm>
              <a:off x="1073420" y="1380925"/>
              <a:ext cx="7080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34" name="Shape 4334"/>
            <p:cNvCxnSpPr>
              <a:stCxn id="4326" idx="2"/>
              <a:endCxn id="4327" idx="0"/>
            </p:cNvCxnSpPr>
            <p:nvPr/>
          </p:nvCxnSpPr>
          <p:spPr>
            <a:xfrm flipH="1">
              <a:off x="1940170" y="936200"/>
              <a:ext cx="24900" cy="3183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35" name="Shape 4335"/>
            <p:cNvCxnSpPr>
              <a:stCxn id="4326" idx="3"/>
              <a:endCxn id="4329" idx="0"/>
            </p:cNvCxnSpPr>
            <p:nvPr/>
          </p:nvCxnSpPr>
          <p:spPr>
            <a:xfrm>
              <a:off x="2123770" y="809750"/>
              <a:ext cx="481500" cy="3744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36" name="Shape 4336"/>
            <p:cNvCxnSpPr>
              <a:stCxn id="4329" idx="2"/>
              <a:endCxn id="4330" idx="0"/>
            </p:cNvCxnSpPr>
            <p:nvPr/>
          </p:nvCxnSpPr>
          <p:spPr>
            <a:xfrm>
              <a:off x="2605195" y="1437088"/>
              <a:ext cx="411900" cy="404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37" name="Shape 4337"/>
            <p:cNvCxnSpPr>
              <a:stCxn id="4329" idx="2"/>
              <a:endCxn id="4328" idx="3"/>
            </p:cNvCxnSpPr>
            <p:nvPr/>
          </p:nvCxnSpPr>
          <p:spPr>
            <a:xfrm flipH="1">
              <a:off x="2186095" y="1437088"/>
              <a:ext cx="419100" cy="5550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38" name="Shape 4338"/>
            <p:cNvCxnSpPr>
              <a:stCxn id="4327" idx="2"/>
              <a:endCxn id="4328" idx="0"/>
            </p:cNvCxnSpPr>
            <p:nvPr/>
          </p:nvCxnSpPr>
          <p:spPr>
            <a:xfrm>
              <a:off x="1940070" y="1507375"/>
              <a:ext cx="87300" cy="3582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39" name="Shape 4339"/>
            <p:cNvCxnSpPr>
              <a:stCxn id="4325" idx="3"/>
              <a:endCxn id="4328" idx="1"/>
            </p:cNvCxnSpPr>
            <p:nvPr/>
          </p:nvCxnSpPr>
          <p:spPr>
            <a:xfrm flipH="1" rot="10800000">
              <a:off x="1249870" y="1992025"/>
              <a:ext cx="618900" cy="726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40" name="Shape 4340"/>
            <p:cNvCxnSpPr>
              <a:stCxn id="4328" idx="2"/>
              <a:endCxn id="4331" idx="0"/>
            </p:cNvCxnSpPr>
            <p:nvPr/>
          </p:nvCxnSpPr>
          <p:spPr>
            <a:xfrm>
              <a:off x="2027345" y="2118463"/>
              <a:ext cx="76200" cy="2577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</p:grp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4344" name="Shape 4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5" name="Shape 434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DFS</a:t>
            </a:r>
          </a:p>
        </p:txBody>
      </p:sp>
      <p:sp>
        <p:nvSpPr>
          <p:cNvPr id="4346" name="Shape 4346"/>
          <p:cNvSpPr txBox="1"/>
          <p:nvPr>
            <p:ph idx="1" type="body"/>
          </p:nvPr>
        </p:nvSpPr>
        <p:spPr>
          <a:xfrm>
            <a:off x="166800" y="2476650"/>
            <a:ext cx="8711400" cy="2404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900">
                <a:solidFill>
                  <a:srgbClr val="000000"/>
                </a:solidFill>
              </a:rPr>
              <a:t>What order are vertices visited, if we do </a:t>
            </a:r>
            <a:r>
              <a:rPr lang="en"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dfs(0)</a:t>
            </a:r>
            <a:r>
              <a:rPr lang="en" sz="1900">
                <a:solidFill>
                  <a:srgbClr val="000000"/>
                </a:solidFill>
              </a:rPr>
              <a:t>? If you have multiple adjacents, visit the lower number first. </a:t>
            </a: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UcPeriod"/>
            </a:pPr>
            <a:r>
              <a:rPr lang="en" sz="1900">
                <a:solidFill>
                  <a:srgbClr val="000000"/>
                </a:solidFill>
              </a:rPr>
              <a:t>0 1 3 4 7</a:t>
            </a: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UcPeriod"/>
            </a:pPr>
            <a:r>
              <a:rPr lang="en" sz="1900">
                <a:solidFill>
                  <a:srgbClr val="000000"/>
                </a:solidFill>
              </a:rPr>
              <a:t>7 4 3 1 0</a:t>
            </a: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UcPeriod"/>
            </a:pPr>
            <a:r>
              <a:rPr lang="en" sz="1900">
                <a:solidFill>
                  <a:srgbClr val="000000"/>
                </a:solidFill>
              </a:rPr>
              <a:t>7 4 1 0 3</a:t>
            </a: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UcPeriod"/>
            </a:pPr>
            <a:r>
              <a:rPr lang="en" sz="1900">
                <a:solidFill>
                  <a:srgbClr val="000000"/>
                </a:solidFill>
              </a:rPr>
              <a:t>7 4 1 3 0</a:t>
            </a:r>
          </a:p>
          <a:p>
            <a:pPr indent="-349250" lvl="0" marL="457200" rtl="0">
              <a:spcBef>
                <a:spcPts val="0"/>
              </a:spcBef>
              <a:buClr>
                <a:srgbClr val="000000"/>
              </a:buClr>
              <a:buSzPts val="1900"/>
              <a:buAutoNum type="alphaUcPeriod"/>
            </a:pPr>
            <a:r>
              <a:rPr b="1" lang="en" sz="1900">
                <a:solidFill>
                  <a:srgbClr val="000000"/>
                </a:solidFill>
              </a:rPr>
              <a:t>0 1 4 7 3</a:t>
            </a:r>
          </a:p>
        </p:txBody>
      </p:sp>
      <p:grpSp>
        <p:nvGrpSpPr>
          <p:cNvPr id="4347" name="Shape 4347"/>
          <p:cNvGrpSpPr/>
          <p:nvPr/>
        </p:nvGrpSpPr>
        <p:grpSpPr>
          <a:xfrm>
            <a:off x="3757507" y="505300"/>
            <a:ext cx="2419775" cy="1945738"/>
            <a:chOff x="756020" y="683300"/>
            <a:chExt cx="2419775" cy="1945738"/>
          </a:xfrm>
        </p:grpSpPr>
        <p:sp>
          <p:nvSpPr>
            <p:cNvPr id="4348" name="Shape 4348"/>
            <p:cNvSpPr/>
            <p:nvPr/>
          </p:nvSpPr>
          <p:spPr>
            <a:xfrm>
              <a:off x="756020" y="12544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0</a:t>
              </a:r>
            </a:p>
          </p:txBody>
        </p:sp>
        <p:sp>
          <p:nvSpPr>
            <p:cNvPr id="4349" name="Shape 4349"/>
            <p:cNvSpPr/>
            <p:nvPr/>
          </p:nvSpPr>
          <p:spPr>
            <a:xfrm>
              <a:off x="932470" y="19381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1</a:t>
              </a:r>
            </a:p>
          </p:txBody>
        </p:sp>
        <p:sp>
          <p:nvSpPr>
            <p:cNvPr id="4350" name="Shape 4350"/>
            <p:cNvSpPr/>
            <p:nvPr/>
          </p:nvSpPr>
          <p:spPr>
            <a:xfrm>
              <a:off x="1806370" y="683300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2</a:t>
              </a:r>
            </a:p>
          </p:txBody>
        </p:sp>
        <p:sp>
          <p:nvSpPr>
            <p:cNvPr id="4351" name="Shape 4351"/>
            <p:cNvSpPr/>
            <p:nvPr/>
          </p:nvSpPr>
          <p:spPr>
            <a:xfrm>
              <a:off x="1781370" y="12544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3</a:t>
              </a:r>
            </a:p>
          </p:txBody>
        </p:sp>
        <p:sp>
          <p:nvSpPr>
            <p:cNvPr id="4352" name="Shape 4352"/>
            <p:cNvSpPr/>
            <p:nvPr/>
          </p:nvSpPr>
          <p:spPr>
            <a:xfrm>
              <a:off x="1868645" y="1865563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4</a:t>
              </a:r>
            </a:p>
          </p:txBody>
        </p:sp>
        <p:sp>
          <p:nvSpPr>
            <p:cNvPr id="4353" name="Shape 4353"/>
            <p:cNvSpPr/>
            <p:nvPr/>
          </p:nvSpPr>
          <p:spPr>
            <a:xfrm>
              <a:off x="2446495" y="1184188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5</a:t>
              </a:r>
            </a:p>
          </p:txBody>
        </p:sp>
        <p:sp>
          <p:nvSpPr>
            <p:cNvPr id="4354" name="Shape 4354"/>
            <p:cNvSpPr/>
            <p:nvPr/>
          </p:nvSpPr>
          <p:spPr>
            <a:xfrm>
              <a:off x="2858395" y="1841263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6</a:t>
              </a:r>
            </a:p>
          </p:txBody>
        </p:sp>
        <p:sp>
          <p:nvSpPr>
            <p:cNvPr id="4355" name="Shape 4355"/>
            <p:cNvSpPr/>
            <p:nvPr/>
          </p:nvSpPr>
          <p:spPr>
            <a:xfrm>
              <a:off x="1944845" y="2376138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7</a:t>
              </a:r>
            </a:p>
          </p:txBody>
        </p:sp>
        <p:cxnSp>
          <p:nvCxnSpPr>
            <p:cNvPr id="4356" name="Shape 4356"/>
            <p:cNvCxnSpPr>
              <a:stCxn id="4348" idx="2"/>
              <a:endCxn id="4349" idx="0"/>
            </p:cNvCxnSpPr>
            <p:nvPr/>
          </p:nvCxnSpPr>
          <p:spPr>
            <a:xfrm>
              <a:off x="914720" y="1507375"/>
              <a:ext cx="176400" cy="4308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57" name="Shape 4357"/>
            <p:cNvCxnSpPr>
              <a:stCxn id="4348" idx="3"/>
              <a:endCxn id="4351" idx="1"/>
            </p:cNvCxnSpPr>
            <p:nvPr/>
          </p:nvCxnSpPr>
          <p:spPr>
            <a:xfrm>
              <a:off x="1073420" y="1380925"/>
              <a:ext cx="7080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58" name="Shape 4358"/>
            <p:cNvCxnSpPr>
              <a:stCxn id="4350" idx="2"/>
              <a:endCxn id="4351" idx="0"/>
            </p:cNvCxnSpPr>
            <p:nvPr/>
          </p:nvCxnSpPr>
          <p:spPr>
            <a:xfrm flipH="1">
              <a:off x="1940170" y="936200"/>
              <a:ext cx="24900" cy="3183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59" name="Shape 4359"/>
            <p:cNvCxnSpPr>
              <a:stCxn id="4350" idx="3"/>
              <a:endCxn id="4353" idx="0"/>
            </p:cNvCxnSpPr>
            <p:nvPr/>
          </p:nvCxnSpPr>
          <p:spPr>
            <a:xfrm>
              <a:off x="2123770" y="809750"/>
              <a:ext cx="481500" cy="3744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60" name="Shape 4360"/>
            <p:cNvCxnSpPr>
              <a:stCxn id="4353" idx="2"/>
              <a:endCxn id="4354" idx="0"/>
            </p:cNvCxnSpPr>
            <p:nvPr/>
          </p:nvCxnSpPr>
          <p:spPr>
            <a:xfrm>
              <a:off x="2605195" y="1437088"/>
              <a:ext cx="411900" cy="404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61" name="Shape 4361"/>
            <p:cNvCxnSpPr>
              <a:stCxn id="4353" idx="2"/>
              <a:endCxn id="4352" idx="3"/>
            </p:cNvCxnSpPr>
            <p:nvPr/>
          </p:nvCxnSpPr>
          <p:spPr>
            <a:xfrm flipH="1">
              <a:off x="2186095" y="1437088"/>
              <a:ext cx="419100" cy="5550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62" name="Shape 4362"/>
            <p:cNvCxnSpPr>
              <a:stCxn id="4351" idx="2"/>
              <a:endCxn id="4352" idx="0"/>
            </p:cNvCxnSpPr>
            <p:nvPr/>
          </p:nvCxnSpPr>
          <p:spPr>
            <a:xfrm>
              <a:off x="1940070" y="1507375"/>
              <a:ext cx="87300" cy="3582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63" name="Shape 4363"/>
            <p:cNvCxnSpPr>
              <a:stCxn id="4349" idx="3"/>
              <a:endCxn id="4352" idx="1"/>
            </p:cNvCxnSpPr>
            <p:nvPr/>
          </p:nvCxnSpPr>
          <p:spPr>
            <a:xfrm flipH="1" rot="10800000">
              <a:off x="1249870" y="1992025"/>
              <a:ext cx="618900" cy="726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4364" name="Shape 4364"/>
            <p:cNvCxnSpPr>
              <a:stCxn id="4352" idx="2"/>
              <a:endCxn id="4355" idx="0"/>
            </p:cNvCxnSpPr>
            <p:nvPr/>
          </p:nvCxnSpPr>
          <p:spPr>
            <a:xfrm>
              <a:off x="2027345" y="2118463"/>
              <a:ext cx="76200" cy="2577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</p:grp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68" name="Shape 4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9" name="Shape 43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Fringe-Based Traversals</a:t>
            </a:r>
          </a:p>
        </p:txBody>
      </p:sp>
      <p:sp>
        <p:nvSpPr>
          <p:cNvPr id="4370" name="Shape 43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619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Just as with trees, we can use a </a:t>
            </a:r>
            <a:r>
              <a:rPr b="1" lang="en" sz="2100">
                <a:solidFill>
                  <a:srgbClr val="000000"/>
                </a:solidFill>
              </a:rPr>
              <a:t>fringe</a:t>
            </a:r>
            <a:r>
              <a:rPr lang="en" sz="2100">
                <a:solidFill>
                  <a:srgbClr val="000000"/>
                </a:solidFill>
              </a:rPr>
              <a:t> to help us keep track of which vertex to go to next, resulting in an iterative algorithm.</a:t>
            </a:r>
          </a:p>
          <a:p>
            <a:pPr indent="-3619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Depending on the data structure we choose for the fringe, we get a different traversal algorithm!!</a:t>
            </a:r>
          </a:p>
          <a:p>
            <a:pPr indent="-361950" lvl="1" marL="914400">
              <a:spcBef>
                <a:spcPts val="0"/>
              </a:spcBef>
              <a:buClr>
                <a:srgbClr val="000000"/>
              </a:buClr>
              <a:buSzPts val="2100"/>
              <a:buChar char="○"/>
            </a:pPr>
            <a:r>
              <a:rPr lang="en" sz="2100">
                <a:solidFill>
                  <a:srgbClr val="000000"/>
                </a:solidFill>
              </a:rPr>
              <a:t>Spoiler alert: 4 algorithms for 1 pseudocode!</a:t>
            </a: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4" name="Shape 4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5" name="Shape 437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Fringe-Based Traversals: Pseudocode</a:t>
            </a:r>
          </a:p>
        </p:txBody>
      </p:sp>
      <p:sp>
        <p:nvSpPr>
          <p:cNvPr id="4376" name="Shape 4376"/>
          <p:cNvSpPr txBox="1"/>
          <p:nvPr/>
        </p:nvSpPr>
        <p:spPr>
          <a:xfrm>
            <a:off x="311700" y="847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208920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" sz="1800">
                <a:solidFill>
                  <a:srgbClr val="59595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traverse(Vertex start) {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Fringe&lt;Vertex&gt; fringe = ???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	Set&lt;Vertex&gt; visited = new Set();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fringe.add(start);	// initialization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800">
                <a:solidFill>
                  <a:srgbClr val="9C20EE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(!fringe.isEmpty()) {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Vertex v = fringe.pop();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" sz="1800">
                <a:solidFill>
                  <a:srgbClr val="9C20EE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(!visited.contains(v) { //to prevent going in cycles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visit(v); // do something with v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visited.add(v); //mark v as visited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lang="en" sz="1800">
                <a:solidFill>
                  <a:srgbClr val="9C20EE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(Vertex c : v.adjacent) {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  fringe.push(c);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}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}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59595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/>
        </p:nvSpPr>
        <p:spPr>
          <a:xfrm>
            <a:off x="311700" y="863750"/>
            <a:ext cx="81324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2200"/>
              <a:t>Given a trie with N keys and a key with L digits, what is the: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Worst case insert runtime?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Worst case search runtime?</a:t>
            </a:r>
          </a:p>
          <a:p>
            <a:pPr indent="-368300" lvl="0" marL="457200" rtl="0">
              <a:spcBef>
                <a:spcPts val="0"/>
              </a:spcBef>
              <a:buSzPts val="2200"/>
              <a:buChar char="●"/>
            </a:pPr>
            <a:r>
              <a:rPr lang="en" sz="2200"/>
              <a:t>Best case search runtime?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Assume child can be found in constant time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Bonus question: how does this performance compare to a hash set?</a:t>
            </a:r>
          </a:p>
        </p:txBody>
      </p:sp>
      <p:sp>
        <p:nvSpPr>
          <p:cNvPr id="290" name="Shape 29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Trie Performance in Terms of N and L</a:t>
            </a:r>
            <a:r>
              <a:rPr lang="en" sz="1800">
                <a:solidFill>
                  <a:srgbClr val="1155CC"/>
                </a:solidFill>
              </a:rPr>
              <a:t> </a:t>
            </a:r>
            <a:r>
              <a:rPr lang="en" sz="1800">
                <a:solidFill>
                  <a:srgbClr val="369BD7"/>
                </a:solidFill>
                <a:hlinkClick r:id="rId3"/>
              </a:rPr>
              <a:t>shoutkey.com/</a:t>
            </a:r>
            <a:r>
              <a:rPr lang="en" sz="2400" u="sng">
                <a:solidFill>
                  <a:srgbClr val="369BD7"/>
                </a:solidFill>
                <a:hlinkClick r:id="rId4"/>
              </a:rPr>
              <a:t>lease</a:t>
            </a:r>
          </a:p>
        </p:txBody>
      </p:sp>
      <p:sp>
        <p:nvSpPr>
          <p:cNvPr id="291" name="Shape 291"/>
          <p:cNvSpPr/>
          <p:nvPr/>
        </p:nvSpPr>
        <p:spPr>
          <a:xfrm>
            <a:off x="6869155" y="13863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2" name="Shape 292"/>
          <p:cNvSpPr/>
          <p:nvPr/>
        </p:nvSpPr>
        <p:spPr>
          <a:xfrm>
            <a:off x="7544700" y="213922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293" name="Shape 293"/>
          <p:cNvSpPr/>
          <p:nvPr/>
        </p:nvSpPr>
        <p:spPr>
          <a:xfrm>
            <a:off x="7544700" y="277449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294" name="Shape 294"/>
          <p:cNvSpPr/>
          <p:nvPr/>
        </p:nvSpPr>
        <p:spPr>
          <a:xfrm>
            <a:off x="7544700" y="3409777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sp>
        <p:nvSpPr>
          <p:cNvPr id="295" name="Shape 295"/>
          <p:cNvSpPr/>
          <p:nvPr/>
        </p:nvSpPr>
        <p:spPr>
          <a:xfrm>
            <a:off x="6915200" y="3409777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296" name="Shape 296"/>
          <p:cNvSpPr/>
          <p:nvPr/>
        </p:nvSpPr>
        <p:spPr>
          <a:xfrm>
            <a:off x="8174200" y="3409777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sp>
        <p:nvSpPr>
          <p:cNvPr id="297" name="Shape 297"/>
          <p:cNvSpPr/>
          <p:nvPr/>
        </p:nvSpPr>
        <p:spPr>
          <a:xfrm>
            <a:off x="7544700" y="40450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sp>
        <p:nvSpPr>
          <p:cNvPr id="298" name="Shape 298"/>
          <p:cNvSpPr/>
          <p:nvPr/>
        </p:nvSpPr>
        <p:spPr>
          <a:xfrm>
            <a:off x="6219125" y="213923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299" name="Shape 299"/>
          <p:cNvSpPr/>
          <p:nvPr/>
        </p:nvSpPr>
        <p:spPr>
          <a:xfrm>
            <a:off x="6219125" y="277451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300" name="Shape 300"/>
          <p:cNvSpPr/>
          <p:nvPr/>
        </p:nvSpPr>
        <p:spPr>
          <a:xfrm>
            <a:off x="6219125" y="3409786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301" name="Shape 301"/>
          <p:cNvCxnSpPr/>
          <p:nvPr/>
        </p:nvCxnSpPr>
        <p:spPr>
          <a:xfrm>
            <a:off x="7761150" y="3842677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2" name="Shape 302"/>
          <p:cNvCxnSpPr>
            <a:stCxn id="291" idx="5"/>
            <a:endCxn id="292" idx="0"/>
          </p:cNvCxnSpPr>
          <p:nvPr/>
        </p:nvCxnSpPr>
        <p:spPr>
          <a:xfrm>
            <a:off x="7238658" y="1755803"/>
            <a:ext cx="5226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3" name="Shape 303"/>
          <p:cNvCxnSpPr>
            <a:stCxn id="292" idx="4"/>
            <a:endCxn id="293" idx="0"/>
          </p:cNvCxnSpPr>
          <p:nvPr/>
        </p:nvCxnSpPr>
        <p:spPr>
          <a:xfrm>
            <a:off x="7761150" y="257212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4" name="Shape 304"/>
          <p:cNvCxnSpPr>
            <a:stCxn id="293" idx="4"/>
            <a:endCxn id="294" idx="0"/>
          </p:cNvCxnSpPr>
          <p:nvPr/>
        </p:nvCxnSpPr>
        <p:spPr>
          <a:xfrm>
            <a:off x="7761150" y="320739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5" name="Shape 305"/>
          <p:cNvCxnSpPr>
            <a:stCxn id="293" idx="3"/>
            <a:endCxn id="295" idx="0"/>
          </p:cNvCxnSpPr>
          <p:nvPr/>
        </p:nvCxnSpPr>
        <p:spPr>
          <a:xfrm flipH="1">
            <a:off x="7131697" y="31440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6" name="Shape 306"/>
          <p:cNvCxnSpPr>
            <a:stCxn id="293" idx="5"/>
            <a:endCxn id="296" idx="0"/>
          </p:cNvCxnSpPr>
          <p:nvPr/>
        </p:nvCxnSpPr>
        <p:spPr>
          <a:xfrm>
            <a:off x="7914203" y="31440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7" name="Shape 307"/>
          <p:cNvCxnSpPr>
            <a:stCxn id="294" idx="4"/>
            <a:endCxn id="297" idx="0"/>
          </p:cNvCxnSpPr>
          <p:nvPr/>
        </p:nvCxnSpPr>
        <p:spPr>
          <a:xfrm>
            <a:off x="7761150" y="3842677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8" name="Shape 308"/>
          <p:cNvCxnSpPr>
            <a:stCxn id="291" idx="3"/>
            <a:endCxn id="298" idx="0"/>
          </p:cNvCxnSpPr>
          <p:nvPr/>
        </p:nvCxnSpPr>
        <p:spPr>
          <a:xfrm flipH="1">
            <a:off x="6435451" y="1755803"/>
            <a:ext cx="4971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9" name="Shape 309"/>
          <p:cNvCxnSpPr>
            <a:endCxn id="299" idx="0"/>
          </p:cNvCxnSpPr>
          <p:nvPr/>
        </p:nvCxnSpPr>
        <p:spPr>
          <a:xfrm>
            <a:off x="6435575" y="257201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0" name="Shape 310"/>
          <p:cNvCxnSpPr>
            <a:endCxn id="300" idx="0"/>
          </p:cNvCxnSpPr>
          <p:nvPr/>
        </p:nvCxnSpPr>
        <p:spPr>
          <a:xfrm>
            <a:off x="6435575" y="320728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11" name="Shape 311"/>
          <p:cNvSpPr/>
          <p:nvPr/>
        </p:nvSpPr>
        <p:spPr>
          <a:xfrm>
            <a:off x="6219125" y="4045061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312" name="Shape 312"/>
          <p:cNvCxnSpPr>
            <a:stCxn id="300" idx="4"/>
            <a:endCxn id="311" idx="0"/>
          </p:cNvCxnSpPr>
          <p:nvPr/>
        </p:nvCxnSpPr>
        <p:spPr>
          <a:xfrm>
            <a:off x="6435575" y="384268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0" name="Shape 4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1" name="Shape 43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Fringe-Based Traversals</a:t>
            </a:r>
          </a:p>
        </p:txBody>
      </p:sp>
      <p:sp>
        <p:nvSpPr>
          <p:cNvPr id="4382" name="Shape 43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Choice of Fringe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Stack -&gt; DFS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Queue -&gt; BFS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Priority Queue -&gt; Dijkstras (or A*)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Note: The visit method is powerful and does the actual computations on the graph (such as relaxation for Dijkstras)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There are alternative ways to structuring the code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Putting visited checks inside the for loop over adjacent vertices</a:t>
            </a:r>
          </a:p>
          <a:p>
            <a:pPr indent="-355600" lvl="1" marL="914400" rtl="0">
              <a:spcBef>
                <a:spcPts val="0"/>
              </a:spcBef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Storting booleans in the vertices instead of a Set</a:t>
            </a: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6" name="Shape 4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7" name="Shape 43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Algorithms: Breadth-First Search</a:t>
            </a:r>
          </a:p>
        </p:txBody>
      </p:sp>
      <p:sp>
        <p:nvSpPr>
          <p:cNvPr id="4388" name="Shape 4388"/>
          <p:cNvSpPr txBox="1"/>
          <p:nvPr>
            <p:ph idx="1" type="body"/>
          </p:nvPr>
        </p:nvSpPr>
        <p:spPr>
          <a:xfrm>
            <a:off x="311700" y="1152475"/>
            <a:ext cx="8520600" cy="79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Depth first tries to go as deep as possible; breadth-first goes as wide as possible, like peeling an onion.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Visit everything at 1 distance, then 2, </a:t>
            </a:r>
            <a:r>
              <a:rPr lang="en" sz="2000">
                <a:solidFill>
                  <a:srgbClr val="000000"/>
                </a:solidFill>
              </a:rPr>
              <a:t>then 3, etc.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Finds the shortest path in an unweighted graph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Runtime of BFS is the same as DFS</a:t>
            </a:r>
          </a:p>
        </p:txBody>
      </p:sp>
      <p:sp>
        <p:nvSpPr>
          <p:cNvPr id="4389" name="Shape 4389"/>
          <p:cNvSpPr txBox="1"/>
          <p:nvPr/>
        </p:nvSpPr>
        <p:spPr>
          <a:xfrm>
            <a:off x="5905200" y="1845575"/>
            <a:ext cx="880500" cy="388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Albany</a:t>
            </a:r>
          </a:p>
        </p:txBody>
      </p:sp>
      <p:sp>
        <p:nvSpPr>
          <p:cNvPr id="4390" name="Shape 4390"/>
          <p:cNvSpPr txBox="1"/>
          <p:nvPr/>
        </p:nvSpPr>
        <p:spPr>
          <a:xfrm>
            <a:off x="7734300" y="2074175"/>
            <a:ext cx="697500" cy="388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LBNL</a:t>
            </a:r>
          </a:p>
        </p:txBody>
      </p:sp>
      <p:sp>
        <p:nvSpPr>
          <p:cNvPr id="4391" name="Shape 4391"/>
          <p:cNvSpPr txBox="1"/>
          <p:nvPr/>
        </p:nvSpPr>
        <p:spPr>
          <a:xfrm>
            <a:off x="6602725" y="2607575"/>
            <a:ext cx="1012200" cy="3885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Berkeley</a:t>
            </a:r>
          </a:p>
        </p:txBody>
      </p:sp>
      <p:sp>
        <p:nvSpPr>
          <p:cNvPr id="4392" name="Shape 4392"/>
          <p:cNvSpPr txBox="1"/>
          <p:nvPr/>
        </p:nvSpPr>
        <p:spPr>
          <a:xfrm>
            <a:off x="7193300" y="3369575"/>
            <a:ext cx="1143000" cy="388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Rockridge</a:t>
            </a:r>
          </a:p>
        </p:txBody>
      </p:sp>
      <p:sp>
        <p:nvSpPr>
          <p:cNvPr id="4393" name="Shape 4393"/>
          <p:cNvSpPr txBox="1"/>
          <p:nvPr/>
        </p:nvSpPr>
        <p:spPr>
          <a:xfrm>
            <a:off x="5729700" y="3445775"/>
            <a:ext cx="1164600" cy="388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Emeryville</a:t>
            </a:r>
          </a:p>
        </p:txBody>
      </p:sp>
      <p:cxnSp>
        <p:nvCxnSpPr>
          <p:cNvPr id="4394" name="Shape 4394"/>
          <p:cNvCxnSpPr>
            <a:stCxn id="4389" idx="2"/>
            <a:endCxn id="4391" idx="0"/>
          </p:cNvCxnSpPr>
          <p:nvPr/>
        </p:nvCxnSpPr>
        <p:spPr>
          <a:xfrm>
            <a:off x="6345450" y="2234075"/>
            <a:ext cx="763500" cy="37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95" name="Shape 4395"/>
          <p:cNvCxnSpPr>
            <a:stCxn id="4389" idx="2"/>
            <a:endCxn id="4393" idx="0"/>
          </p:cNvCxnSpPr>
          <p:nvPr/>
        </p:nvCxnSpPr>
        <p:spPr>
          <a:xfrm flipH="1">
            <a:off x="6312150" y="2234075"/>
            <a:ext cx="33300" cy="121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96" name="Shape 4396"/>
          <p:cNvCxnSpPr>
            <a:stCxn id="4393" idx="0"/>
            <a:endCxn id="4391" idx="2"/>
          </p:cNvCxnSpPr>
          <p:nvPr/>
        </p:nvCxnSpPr>
        <p:spPr>
          <a:xfrm flipH="1" rot="10800000">
            <a:off x="6312000" y="2996075"/>
            <a:ext cx="796800" cy="44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97" name="Shape 4397"/>
          <p:cNvCxnSpPr>
            <a:stCxn id="4391" idx="2"/>
            <a:endCxn id="4392" idx="0"/>
          </p:cNvCxnSpPr>
          <p:nvPr/>
        </p:nvCxnSpPr>
        <p:spPr>
          <a:xfrm>
            <a:off x="7108825" y="2996075"/>
            <a:ext cx="656100" cy="37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398" name="Shape 4398"/>
          <p:cNvSpPr txBox="1"/>
          <p:nvPr/>
        </p:nvSpPr>
        <p:spPr>
          <a:xfrm>
            <a:off x="4612025" y="3826775"/>
            <a:ext cx="954600" cy="5727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Treasure Island</a:t>
            </a:r>
          </a:p>
        </p:txBody>
      </p:sp>
      <p:sp>
        <p:nvSpPr>
          <p:cNvPr id="4399" name="Shape 4399"/>
          <p:cNvSpPr txBox="1"/>
          <p:nvPr/>
        </p:nvSpPr>
        <p:spPr>
          <a:xfrm>
            <a:off x="4436725" y="4664975"/>
            <a:ext cx="468600" cy="388500"/>
          </a:xfrm>
          <a:prstGeom prst="rect">
            <a:avLst/>
          </a:prstGeom>
          <a:solidFill>
            <a:srgbClr val="B4A7D6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SF</a:t>
            </a:r>
          </a:p>
        </p:txBody>
      </p:sp>
      <p:cxnSp>
        <p:nvCxnSpPr>
          <p:cNvPr id="4400" name="Shape 4400"/>
          <p:cNvCxnSpPr>
            <a:stCxn id="4399" idx="0"/>
            <a:endCxn id="4398" idx="2"/>
          </p:cNvCxnSpPr>
          <p:nvPr/>
        </p:nvCxnSpPr>
        <p:spPr>
          <a:xfrm flipH="1" rot="10800000">
            <a:off x="4671025" y="4399475"/>
            <a:ext cx="418200" cy="26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401" name="Shape 4401"/>
          <p:cNvSpPr txBox="1"/>
          <p:nvPr/>
        </p:nvSpPr>
        <p:spPr>
          <a:xfrm>
            <a:off x="6186900" y="4055375"/>
            <a:ext cx="1012200" cy="3885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Oakland</a:t>
            </a:r>
          </a:p>
        </p:txBody>
      </p:sp>
      <p:cxnSp>
        <p:nvCxnSpPr>
          <p:cNvPr id="4402" name="Shape 4402"/>
          <p:cNvCxnSpPr>
            <a:stCxn id="4393" idx="2"/>
            <a:endCxn id="4401" idx="0"/>
          </p:cNvCxnSpPr>
          <p:nvPr/>
        </p:nvCxnSpPr>
        <p:spPr>
          <a:xfrm>
            <a:off x="6312000" y="3834275"/>
            <a:ext cx="381000" cy="22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03" name="Shape 4403"/>
          <p:cNvCxnSpPr>
            <a:stCxn id="4392" idx="2"/>
            <a:endCxn id="4401" idx="3"/>
          </p:cNvCxnSpPr>
          <p:nvPr/>
        </p:nvCxnSpPr>
        <p:spPr>
          <a:xfrm flipH="1">
            <a:off x="7199000" y="3758075"/>
            <a:ext cx="565800" cy="49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04" name="Shape 4404"/>
          <p:cNvCxnSpPr>
            <a:stCxn id="4401" idx="1"/>
            <a:endCxn id="4398" idx="3"/>
          </p:cNvCxnSpPr>
          <p:nvPr/>
        </p:nvCxnSpPr>
        <p:spPr>
          <a:xfrm rot="10800000">
            <a:off x="5566500" y="4113125"/>
            <a:ext cx="620400" cy="13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405" name="Shape 4405"/>
          <p:cNvSpPr txBox="1"/>
          <p:nvPr/>
        </p:nvSpPr>
        <p:spPr>
          <a:xfrm>
            <a:off x="5729700" y="4664975"/>
            <a:ext cx="1012200" cy="388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Alameda</a:t>
            </a:r>
          </a:p>
        </p:txBody>
      </p:sp>
      <p:sp>
        <p:nvSpPr>
          <p:cNvPr id="4406" name="Shape 4406"/>
          <p:cNvSpPr txBox="1"/>
          <p:nvPr/>
        </p:nvSpPr>
        <p:spPr>
          <a:xfrm>
            <a:off x="7554775" y="4664975"/>
            <a:ext cx="1396800" cy="388500"/>
          </a:xfrm>
          <a:prstGeom prst="rect">
            <a:avLst/>
          </a:prstGeom>
          <a:solidFill>
            <a:srgbClr val="B4A7D6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San Leandro</a:t>
            </a:r>
          </a:p>
        </p:txBody>
      </p:sp>
      <p:cxnSp>
        <p:nvCxnSpPr>
          <p:cNvPr id="4407" name="Shape 4407"/>
          <p:cNvCxnSpPr>
            <a:stCxn id="4401" idx="2"/>
            <a:endCxn id="4405" idx="0"/>
          </p:cNvCxnSpPr>
          <p:nvPr/>
        </p:nvCxnSpPr>
        <p:spPr>
          <a:xfrm flipH="1">
            <a:off x="6235800" y="4443875"/>
            <a:ext cx="457200" cy="22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08" name="Shape 4408"/>
          <p:cNvCxnSpPr>
            <a:endCxn id="4406" idx="1"/>
          </p:cNvCxnSpPr>
          <p:nvPr/>
        </p:nvCxnSpPr>
        <p:spPr>
          <a:xfrm>
            <a:off x="6741775" y="4859225"/>
            <a:ext cx="813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09" name="Shape 4409"/>
          <p:cNvCxnSpPr>
            <a:stCxn id="4391" idx="3"/>
            <a:endCxn id="4390" idx="2"/>
          </p:cNvCxnSpPr>
          <p:nvPr/>
        </p:nvCxnSpPr>
        <p:spPr>
          <a:xfrm flipH="1" rot="10800000">
            <a:off x="7614925" y="2462525"/>
            <a:ext cx="468000" cy="33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13" name="Shape 4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4" name="Shape 44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Algorithms: Dijkstra’s Algorithm</a:t>
            </a:r>
          </a:p>
        </p:txBody>
      </p:sp>
      <p:sp>
        <p:nvSpPr>
          <p:cNvPr id="4415" name="Shape 4415"/>
          <p:cNvSpPr txBox="1"/>
          <p:nvPr>
            <p:ph idx="1" type="body"/>
          </p:nvPr>
        </p:nvSpPr>
        <p:spPr>
          <a:xfrm>
            <a:off x="311700" y="1152475"/>
            <a:ext cx="61269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Given that our edges now have weights, BFS no longer 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finds the shortest path. Example: Emeryville to Albany.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Solution: Use a </a:t>
            </a:r>
            <a:r>
              <a:rPr b="1" lang="en">
                <a:solidFill>
                  <a:srgbClr val="000000"/>
                </a:solidFill>
              </a:rPr>
              <a:t>Priority Queue</a:t>
            </a:r>
            <a:r>
              <a:rPr lang="en">
                <a:solidFill>
                  <a:srgbClr val="000000"/>
                </a:solidFill>
              </a:rPr>
              <a:t>, ordered on path distance, 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using edge weights, from the start vertex.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Only update this path distance, d(s, v), if we find a shorter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path through the node currently visiting: d(s, u) + d(u, v).  This will be done in the visit call.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The above computation is sometimes referred to relaxing an edge. Can only shorten the distance.</a:t>
            </a:r>
          </a:p>
        </p:txBody>
      </p:sp>
      <p:sp>
        <p:nvSpPr>
          <p:cNvPr id="4416" name="Shape 4416"/>
          <p:cNvSpPr txBox="1"/>
          <p:nvPr/>
        </p:nvSpPr>
        <p:spPr>
          <a:xfrm>
            <a:off x="6438600" y="1007375"/>
            <a:ext cx="880500" cy="388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Albany</a:t>
            </a:r>
          </a:p>
        </p:txBody>
      </p:sp>
      <p:sp>
        <p:nvSpPr>
          <p:cNvPr id="4417" name="Shape 4417"/>
          <p:cNvSpPr txBox="1"/>
          <p:nvPr/>
        </p:nvSpPr>
        <p:spPr>
          <a:xfrm>
            <a:off x="8267700" y="1464575"/>
            <a:ext cx="697500" cy="388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LBNL</a:t>
            </a:r>
          </a:p>
        </p:txBody>
      </p:sp>
      <p:sp>
        <p:nvSpPr>
          <p:cNvPr id="4418" name="Shape 4418"/>
          <p:cNvSpPr txBox="1"/>
          <p:nvPr/>
        </p:nvSpPr>
        <p:spPr>
          <a:xfrm>
            <a:off x="7136125" y="1997975"/>
            <a:ext cx="954000" cy="388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Berkeley</a:t>
            </a:r>
          </a:p>
        </p:txBody>
      </p:sp>
      <p:sp>
        <p:nvSpPr>
          <p:cNvPr id="4419" name="Shape 4419"/>
          <p:cNvSpPr txBox="1"/>
          <p:nvPr/>
        </p:nvSpPr>
        <p:spPr>
          <a:xfrm>
            <a:off x="7879100" y="2988575"/>
            <a:ext cx="1143000" cy="388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Rockridge</a:t>
            </a:r>
          </a:p>
        </p:txBody>
      </p:sp>
      <p:sp>
        <p:nvSpPr>
          <p:cNvPr id="4420" name="Shape 4420"/>
          <p:cNvSpPr txBox="1"/>
          <p:nvPr/>
        </p:nvSpPr>
        <p:spPr>
          <a:xfrm>
            <a:off x="6415500" y="2988575"/>
            <a:ext cx="1040100" cy="388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Emeryville</a:t>
            </a:r>
          </a:p>
        </p:txBody>
      </p:sp>
      <p:cxnSp>
        <p:nvCxnSpPr>
          <p:cNvPr id="4421" name="Shape 4421"/>
          <p:cNvCxnSpPr>
            <a:stCxn id="4416" idx="2"/>
            <a:endCxn id="4418" idx="0"/>
          </p:cNvCxnSpPr>
          <p:nvPr/>
        </p:nvCxnSpPr>
        <p:spPr>
          <a:xfrm>
            <a:off x="6878850" y="1395875"/>
            <a:ext cx="734400" cy="60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22" name="Shape 4422"/>
          <p:cNvCxnSpPr>
            <a:stCxn id="4418" idx="0"/>
            <a:endCxn id="4417" idx="2"/>
          </p:cNvCxnSpPr>
          <p:nvPr/>
        </p:nvCxnSpPr>
        <p:spPr>
          <a:xfrm flipH="1" rot="10800000">
            <a:off x="7613125" y="1853075"/>
            <a:ext cx="1003200" cy="14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23" name="Shape 4423"/>
          <p:cNvCxnSpPr>
            <a:stCxn id="4416" idx="2"/>
            <a:endCxn id="4420" idx="0"/>
          </p:cNvCxnSpPr>
          <p:nvPr/>
        </p:nvCxnSpPr>
        <p:spPr>
          <a:xfrm>
            <a:off x="6878850" y="1395875"/>
            <a:ext cx="56700" cy="15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24" name="Shape 4424"/>
          <p:cNvCxnSpPr>
            <a:stCxn id="4420" idx="0"/>
            <a:endCxn id="4418" idx="2"/>
          </p:cNvCxnSpPr>
          <p:nvPr/>
        </p:nvCxnSpPr>
        <p:spPr>
          <a:xfrm flipH="1" rot="10800000">
            <a:off x="6935550" y="2386475"/>
            <a:ext cx="677700" cy="60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25" name="Shape 4425"/>
          <p:cNvCxnSpPr>
            <a:stCxn id="4418" idx="2"/>
            <a:endCxn id="4419" idx="0"/>
          </p:cNvCxnSpPr>
          <p:nvPr/>
        </p:nvCxnSpPr>
        <p:spPr>
          <a:xfrm>
            <a:off x="7613125" y="2386475"/>
            <a:ext cx="837600" cy="60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26" name="Shape 4426"/>
          <p:cNvCxnSpPr>
            <a:stCxn id="4420" idx="3"/>
            <a:endCxn id="4419" idx="1"/>
          </p:cNvCxnSpPr>
          <p:nvPr/>
        </p:nvCxnSpPr>
        <p:spPr>
          <a:xfrm>
            <a:off x="7455600" y="3182825"/>
            <a:ext cx="42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427" name="Shape 4427"/>
          <p:cNvSpPr txBox="1"/>
          <p:nvPr/>
        </p:nvSpPr>
        <p:spPr>
          <a:xfrm>
            <a:off x="7251875" y="24844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4428" name="Shape 4428"/>
          <p:cNvSpPr txBox="1"/>
          <p:nvPr/>
        </p:nvSpPr>
        <p:spPr>
          <a:xfrm>
            <a:off x="8090075" y="24844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4429" name="Shape 4429"/>
          <p:cNvSpPr txBox="1"/>
          <p:nvPr/>
        </p:nvSpPr>
        <p:spPr>
          <a:xfrm>
            <a:off x="7556675" y="30940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4430" name="Shape 4430"/>
          <p:cNvSpPr txBox="1"/>
          <p:nvPr/>
        </p:nvSpPr>
        <p:spPr>
          <a:xfrm>
            <a:off x="7328075" y="14938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  <p:sp>
        <p:nvSpPr>
          <p:cNvPr id="4431" name="Shape 4431"/>
          <p:cNvSpPr txBox="1"/>
          <p:nvPr/>
        </p:nvSpPr>
        <p:spPr>
          <a:xfrm>
            <a:off x="8242475" y="17986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4432" name="Shape 4432"/>
          <p:cNvSpPr txBox="1"/>
          <p:nvPr/>
        </p:nvSpPr>
        <p:spPr>
          <a:xfrm>
            <a:off x="6642275" y="19510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6" name="Shape 4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7" name="Shape 44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 Algorithms: Dijkstra’s Algorithm</a:t>
            </a:r>
          </a:p>
        </p:txBody>
      </p:sp>
      <p:sp>
        <p:nvSpPr>
          <p:cNvPr id="4438" name="Shape 4438"/>
          <p:cNvSpPr txBox="1"/>
          <p:nvPr>
            <p:ph idx="1" type="body"/>
          </p:nvPr>
        </p:nvSpPr>
        <p:spPr>
          <a:xfrm>
            <a:off x="311700" y="1152475"/>
            <a:ext cx="55563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Requires a bit more setup than standard traversal algorithm to keep track of distances/where you came from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Dijkstra’s finds the shortest path from a start vertex to every other vertex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When a vertex is removed from the fringe, it will be the at its shortest distance</a:t>
            </a:r>
          </a:p>
        </p:txBody>
      </p:sp>
      <p:sp>
        <p:nvSpPr>
          <p:cNvPr id="4439" name="Shape 4439"/>
          <p:cNvSpPr txBox="1"/>
          <p:nvPr/>
        </p:nvSpPr>
        <p:spPr>
          <a:xfrm>
            <a:off x="6438600" y="1007375"/>
            <a:ext cx="880500" cy="388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Albany</a:t>
            </a:r>
          </a:p>
        </p:txBody>
      </p:sp>
      <p:sp>
        <p:nvSpPr>
          <p:cNvPr id="4440" name="Shape 4440"/>
          <p:cNvSpPr txBox="1"/>
          <p:nvPr/>
        </p:nvSpPr>
        <p:spPr>
          <a:xfrm>
            <a:off x="8267700" y="1464575"/>
            <a:ext cx="697500" cy="388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LBNL</a:t>
            </a:r>
          </a:p>
        </p:txBody>
      </p:sp>
      <p:sp>
        <p:nvSpPr>
          <p:cNvPr id="4441" name="Shape 4441"/>
          <p:cNvSpPr txBox="1"/>
          <p:nvPr/>
        </p:nvSpPr>
        <p:spPr>
          <a:xfrm>
            <a:off x="7136125" y="1997975"/>
            <a:ext cx="954000" cy="388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Berkeley</a:t>
            </a:r>
          </a:p>
        </p:txBody>
      </p:sp>
      <p:sp>
        <p:nvSpPr>
          <p:cNvPr id="4442" name="Shape 4442"/>
          <p:cNvSpPr txBox="1"/>
          <p:nvPr/>
        </p:nvSpPr>
        <p:spPr>
          <a:xfrm>
            <a:off x="7879100" y="2988575"/>
            <a:ext cx="1143000" cy="388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Rockridge</a:t>
            </a:r>
          </a:p>
        </p:txBody>
      </p:sp>
      <p:sp>
        <p:nvSpPr>
          <p:cNvPr id="4443" name="Shape 4443"/>
          <p:cNvSpPr txBox="1"/>
          <p:nvPr/>
        </p:nvSpPr>
        <p:spPr>
          <a:xfrm>
            <a:off x="6415500" y="2988575"/>
            <a:ext cx="1040100" cy="388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Emeryville</a:t>
            </a:r>
          </a:p>
        </p:txBody>
      </p:sp>
      <p:cxnSp>
        <p:nvCxnSpPr>
          <p:cNvPr id="4444" name="Shape 4444"/>
          <p:cNvCxnSpPr>
            <a:stCxn id="4439" idx="2"/>
            <a:endCxn id="4441" idx="0"/>
          </p:cNvCxnSpPr>
          <p:nvPr/>
        </p:nvCxnSpPr>
        <p:spPr>
          <a:xfrm>
            <a:off x="6878850" y="1395875"/>
            <a:ext cx="734400" cy="60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45" name="Shape 4445"/>
          <p:cNvCxnSpPr>
            <a:stCxn id="4441" idx="0"/>
            <a:endCxn id="4440" idx="2"/>
          </p:cNvCxnSpPr>
          <p:nvPr/>
        </p:nvCxnSpPr>
        <p:spPr>
          <a:xfrm flipH="1" rot="10800000">
            <a:off x="7613125" y="1853075"/>
            <a:ext cx="1003200" cy="14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46" name="Shape 4446"/>
          <p:cNvCxnSpPr>
            <a:stCxn id="4439" idx="2"/>
            <a:endCxn id="4443" idx="0"/>
          </p:cNvCxnSpPr>
          <p:nvPr/>
        </p:nvCxnSpPr>
        <p:spPr>
          <a:xfrm>
            <a:off x="6878850" y="1395875"/>
            <a:ext cx="56700" cy="15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47" name="Shape 4447"/>
          <p:cNvCxnSpPr>
            <a:stCxn id="4443" idx="0"/>
            <a:endCxn id="4441" idx="2"/>
          </p:cNvCxnSpPr>
          <p:nvPr/>
        </p:nvCxnSpPr>
        <p:spPr>
          <a:xfrm flipH="1" rot="10800000">
            <a:off x="6935550" y="2386475"/>
            <a:ext cx="677700" cy="60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48" name="Shape 4448"/>
          <p:cNvCxnSpPr>
            <a:stCxn id="4441" idx="2"/>
            <a:endCxn id="4442" idx="0"/>
          </p:cNvCxnSpPr>
          <p:nvPr/>
        </p:nvCxnSpPr>
        <p:spPr>
          <a:xfrm>
            <a:off x="7613125" y="2386475"/>
            <a:ext cx="837600" cy="60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49" name="Shape 4449"/>
          <p:cNvCxnSpPr>
            <a:stCxn id="4443" idx="3"/>
            <a:endCxn id="4442" idx="1"/>
          </p:cNvCxnSpPr>
          <p:nvPr/>
        </p:nvCxnSpPr>
        <p:spPr>
          <a:xfrm>
            <a:off x="7455600" y="3182825"/>
            <a:ext cx="42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450" name="Shape 4450"/>
          <p:cNvSpPr txBox="1"/>
          <p:nvPr/>
        </p:nvSpPr>
        <p:spPr>
          <a:xfrm>
            <a:off x="7251875" y="24844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4451" name="Shape 4451"/>
          <p:cNvSpPr txBox="1"/>
          <p:nvPr/>
        </p:nvSpPr>
        <p:spPr>
          <a:xfrm>
            <a:off x="8090075" y="24844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4452" name="Shape 4452"/>
          <p:cNvSpPr txBox="1"/>
          <p:nvPr/>
        </p:nvSpPr>
        <p:spPr>
          <a:xfrm>
            <a:off x="7556675" y="30940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4453" name="Shape 4453"/>
          <p:cNvSpPr txBox="1"/>
          <p:nvPr/>
        </p:nvSpPr>
        <p:spPr>
          <a:xfrm>
            <a:off x="7328075" y="14938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  <p:sp>
        <p:nvSpPr>
          <p:cNvPr id="4454" name="Shape 4454"/>
          <p:cNvSpPr txBox="1"/>
          <p:nvPr/>
        </p:nvSpPr>
        <p:spPr>
          <a:xfrm>
            <a:off x="8242475" y="17986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4455" name="Shape 4455"/>
          <p:cNvSpPr txBox="1"/>
          <p:nvPr/>
        </p:nvSpPr>
        <p:spPr>
          <a:xfrm>
            <a:off x="6642275" y="1951050"/>
            <a:ext cx="244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59" name="Shape 4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0" name="Shape 44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Dijkstra’s Algorithm: Runtime</a:t>
            </a:r>
          </a:p>
        </p:txBody>
      </p:sp>
      <p:sp>
        <p:nvSpPr>
          <p:cNvPr id="4461" name="Shape 44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Priority Queue operation count, assuming binary heap based PQ:</a:t>
            </a:r>
          </a:p>
          <a:p>
            <a:pPr indent="-3556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Insertions: |V|, each costing O(log V) time.</a:t>
            </a: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Delete-min: |V|, each costing O(log V) time.</a:t>
            </a: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decreasePriority: |E|, each costing O(log V) time. (Need to map vertex to position in PQ to do this efficiently)</a:t>
            </a:r>
          </a:p>
          <a:p>
            <a:pPr indent="0" lvl="0" mar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runtime: Θ((|V| + |E|) lg |V|)</a:t>
            </a:r>
          </a:p>
          <a:p>
            <a:pPr indent="-3556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a connected graph, can be simplified to Θ(|E| lg |V|) because a connected graph needs at least |V| - 1 edges, so there will be many more edges than vertices</a:t>
            </a:r>
          </a:p>
          <a:p>
            <a:pPr indent="0" lvl="0" mar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465" name="Shape 4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6" name="Shape 4466"/>
          <p:cNvSpPr txBox="1"/>
          <p:nvPr/>
        </p:nvSpPr>
        <p:spPr>
          <a:xfrm>
            <a:off x="311700" y="1082225"/>
            <a:ext cx="8520600" cy="19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683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onsolas"/>
              <a:buChar char="●"/>
            </a:pPr>
            <a:r>
              <a:rPr lang="en" sz="2200"/>
              <a:t>Trie slides derived from Josh Hug’s offering of CS 61B</a:t>
            </a:r>
          </a:p>
          <a:p>
            <a:pPr indent="-368300" lvl="0" marL="457200" rtl="0">
              <a:lnSpc>
                <a:spcPct val="100000"/>
              </a:lnSpc>
              <a:spcBef>
                <a:spcPts val="0"/>
              </a:spcBef>
              <a:buSzPts val="2200"/>
              <a:buChar char="●"/>
            </a:pPr>
            <a:r>
              <a:rPr lang="en" sz="2200"/>
              <a:t>Heap and Graph slides derived from Alan Yao &amp; Sarah Kim’s offering of CS 61BL as well as Josh Hug’s offering of CS 61B</a:t>
            </a:r>
          </a:p>
        </p:txBody>
      </p:sp>
      <p:sp>
        <p:nvSpPr>
          <p:cNvPr id="4467" name="Shape 4467"/>
          <p:cNvSpPr txBox="1"/>
          <p:nvPr>
            <p:ph type="title"/>
          </p:nvPr>
        </p:nvSpPr>
        <p:spPr>
          <a:xfrm>
            <a:off x="311700" y="2809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Citations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1" name="Shape 4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2" name="Shape 447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Extra Slides</a:t>
            </a:r>
          </a:p>
        </p:txBody>
      </p:sp>
      <p:sp>
        <p:nvSpPr>
          <p:cNvPr id="4473" name="Shape 447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For your intellectual pleasure (i.e not tested)</a:t>
            </a: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7" name="Shape 4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8" name="Shape 44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Worst-Case Heapify Runtime Proof</a:t>
            </a:r>
          </a:p>
        </p:txBody>
      </p:sp>
      <p:sp>
        <p:nvSpPr>
          <p:cNvPr id="4479" name="Shape 4479"/>
          <p:cNvSpPr/>
          <p:nvPr/>
        </p:nvSpPr>
        <p:spPr>
          <a:xfrm>
            <a:off x="1828318" y="1427300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80" name="Shape 4480"/>
          <p:cNvSpPr/>
          <p:nvPr/>
        </p:nvSpPr>
        <p:spPr>
          <a:xfrm>
            <a:off x="1332165" y="20034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81" name="Shape 4481"/>
          <p:cNvSpPr/>
          <p:nvPr/>
        </p:nvSpPr>
        <p:spPr>
          <a:xfrm>
            <a:off x="2294821" y="20094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82" name="Shape 4482"/>
          <p:cNvCxnSpPr>
            <a:stCxn id="4479" idx="3"/>
            <a:endCxn id="4480" idx="7"/>
          </p:cNvCxnSpPr>
          <p:nvPr/>
        </p:nvCxnSpPr>
        <p:spPr>
          <a:xfrm flipH="1">
            <a:off x="1719978" y="1815240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83" name="Shape 4483"/>
          <p:cNvCxnSpPr>
            <a:stCxn id="4479" idx="5"/>
            <a:endCxn id="4481" idx="1"/>
          </p:cNvCxnSpPr>
          <p:nvPr/>
        </p:nvCxnSpPr>
        <p:spPr>
          <a:xfrm>
            <a:off x="2216258" y="1815240"/>
            <a:ext cx="1452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484" name="Shape 4484"/>
          <p:cNvSpPr/>
          <p:nvPr/>
        </p:nvSpPr>
        <p:spPr>
          <a:xfrm>
            <a:off x="1883662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85" name="Shape 4485"/>
          <p:cNvSpPr/>
          <p:nvPr/>
        </p:nvSpPr>
        <p:spPr>
          <a:xfrm>
            <a:off x="1361129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86" name="Shape 4486"/>
          <p:cNvSpPr/>
          <p:nvPr/>
        </p:nvSpPr>
        <p:spPr>
          <a:xfrm>
            <a:off x="840999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87" name="Shape 4487"/>
          <p:cNvSpPr/>
          <p:nvPr/>
        </p:nvSpPr>
        <p:spPr>
          <a:xfrm>
            <a:off x="311691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88" name="Shape 4488"/>
          <p:cNvCxnSpPr>
            <a:stCxn id="4489" idx="3"/>
            <a:endCxn id="4487" idx="0"/>
          </p:cNvCxnSpPr>
          <p:nvPr/>
        </p:nvCxnSpPr>
        <p:spPr>
          <a:xfrm flipH="1">
            <a:off x="539026" y="3509975"/>
            <a:ext cx="320400" cy="552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90" name="Shape 4490"/>
          <p:cNvCxnSpPr>
            <a:stCxn id="4489" idx="4"/>
            <a:endCxn id="4486" idx="0"/>
          </p:cNvCxnSpPr>
          <p:nvPr/>
        </p:nvCxnSpPr>
        <p:spPr>
          <a:xfrm>
            <a:off x="1020116" y="3576535"/>
            <a:ext cx="48000" cy="486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91" name="Shape 4491"/>
          <p:cNvCxnSpPr>
            <a:stCxn id="4492" idx="4"/>
            <a:endCxn id="4485" idx="0"/>
          </p:cNvCxnSpPr>
          <p:nvPr/>
        </p:nvCxnSpPr>
        <p:spPr>
          <a:xfrm flipH="1">
            <a:off x="1588424" y="3576535"/>
            <a:ext cx="113400" cy="489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93" name="Shape 4493"/>
          <p:cNvCxnSpPr>
            <a:stCxn id="4492" idx="5"/>
            <a:endCxn id="4484" idx="0"/>
          </p:cNvCxnSpPr>
          <p:nvPr/>
        </p:nvCxnSpPr>
        <p:spPr>
          <a:xfrm>
            <a:off x="1862514" y="3509975"/>
            <a:ext cx="248400" cy="55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494" name="Shape 4494"/>
          <p:cNvSpPr/>
          <p:nvPr/>
        </p:nvSpPr>
        <p:spPr>
          <a:xfrm>
            <a:off x="3195837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95" name="Shape 4495"/>
          <p:cNvSpPr/>
          <p:nvPr/>
        </p:nvSpPr>
        <p:spPr>
          <a:xfrm>
            <a:off x="2673304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96" name="Shape 4496"/>
          <p:cNvCxnSpPr>
            <a:stCxn id="4497" idx="4"/>
            <a:endCxn id="4495" idx="0"/>
          </p:cNvCxnSpPr>
          <p:nvPr/>
        </p:nvCxnSpPr>
        <p:spPr>
          <a:xfrm flipH="1">
            <a:off x="2900487" y="3579510"/>
            <a:ext cx="72600" cy="49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498" name="Shape 4498"/>
          <p:cNvCxnSpPr>
            <a:stCxn id="4497" idx="5"/>
            <a:endCxn id="4494" idx="0"/>
          </p:cNvCxnSpPr>
          <p:nvPr/>
        </p:nvCxnSpPr>
        <p:spPr>
          <a:xfrm>
            <a:off x="3133777" y="3512950"/>
            <a:ext cx="289200" cy="55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497" name="Shape 4497"/>
          <p:cNvSpPr/>
          <p:nvPr/>
        </p:nvSpPr>
        <p:spPr>
          <a:xfrm>
            <a:off x="2745837" y="312501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92" name="Shape 4492"/>
          <p:cNvSpPr/>
          <p:nvPr/>
        </p:nvSpPr>
        <p:spPr>
          <a:xfrm>
            <a:off x="1474574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89" name="Shape 4489"/>
          <p:cNvSpPr/>
          <p:nvPr/>
        </p:nvSpPr>
        <p:spPr>
          <a:xfrm>
            <a:off x="792866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99" name="Shape 4499"/>
          <p:cNvCxnSpPr>
            <a:endCxn id="4489" idx="0"/>
          </p:cNvCxnSpPr>
          <p:nvPr/>
        </p:nvCxnSpPr>
        <p:spPr>
          <a:xfrm flipH="1">
            <a:off x="1020116" y="2808235"/>
            <a:ext cx="228300" cy="313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00" name="Shape 4500"/>
          <p:cNvCxnSpPr>
            <a:endCxn id="4492" idx="0"/>
          </p:cNvCxnSpPr>
          <p:nvPr/>
        </p:nvCxnSpPr>
        <p:spPr>
          <a:xfrm>
            <a:off x="1447724" y="2812435"/>
            <a:ext cx="254100" cy="309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01" name="Shape 4501"/>
          <p:cNvCxnSpPr>
            <a:endCxn id="4497" idx="0"/>
          </p:cNvCxnSpPr>
          <p:nvPr/>
        </p:nvCxnSpPr>
        <p:spPr>
          <a:xfrm>
            <a:off x="2777787" y="2807610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502" name="Shape 4502"/>
          <p:cNvSpPr txBox="1"/>
          <p:nvPr/>
        </p:nvSpPr>
        <p:spPr>
          <a:xfrm>
            <a:off x="2242925" y="408022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503" name="Shape 4503"/>
          <p:cNvSpPr txBox="1"/>
          <p:nvPr/>
        </p:nvSpPr>
        <p:spPr>
          <a:xfrm>
            <a:off x="2112750" y="3126100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504" name="Shape 4504"/>
          <p:cNvSpPr txBox="1"/>
          <p:nvPr/>
        </p:nvSpPr>
        <p:spPr>
          <a:xfrm>
            <a:off x="1101300" y="236377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505" name="Shape 4505"/>
          <p:cNvSpPr txBox="1"/>
          <p:nvPr/>
        </p:nvSpPr>
        <p:spPr>
          <a:xfrm>
            <a:off x="2385875" y="2350663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graphicFrame>
        <p:nvGraphicFramePr>
          <p:cNvPr id="4506" name="Shape 4506"/>
          <p:cNvGraphicFramePr/>
          <p:nvPr/>
        </p:nvGraphicFramePr>
        <p:xfrm>
          <a:off x="5014125" y="1455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704650"/>
                <a:gridCol w="1136850"/>
                <a:gridCol w="990075"/>
                <a:gridCol w="989475"/>
              </a:tblGrid>
              <a:tr h="595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level #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# of nodes in level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height of node</a:t>
                      </a:r>
                      <a:r>
                        <a:rPr lang="en">
                          <a:solidFill>
                            <a:srgbClr val="FF0000"/>
                          </a:solidFill>
                        </a:rPr>
                        <a:t>*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total work for level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507" name="Shape 4507"/>
          <p:cNvSpPr txBox="1"/>
          <p:nvPr/>
        </p:nvSpPr>
        <p:spPr>
          <a:xfrm>
            <a:off x="3819775" y="14554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0</a:t>
            </a:r>
          </a:p>
        </p:txBody>
      </p:sp>
      <p:sp>
        <p:nvSpPr>
          <p:cNvPr id="4508" name="Shape 4508"/>
          <p:cNvSpPr txBox="1"/>
          <p:nvPr/>
        </p:nvSpPr>
        <p:spPr>
          <a:xfrm>
            <a:off x="3819775" y="21078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1</a:t>
            </a:r>
          </a:p>
        </p:txBody>
      </p:sp>
      <p:sp>
        <p:nvSpPr>
          <p:cNvPr id="4509" name="Shape 4509"/>
          <p:cNvSpPr txBox="1"/>
          <p:nvPr/>
        </p:nvSpPr>
        <p:spPr>
          <a:xfrm>
            <a:off x="3819775" y="32234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h-1</a:t>
            </a:r>
          </a:p>
        </p:txBody>
      </p:sp>
      <p:sp>
        <p:nvSpPr>
          <p:cNvPr id="4510" name="Shape 4510"/>
          <p:cNvSpPr txBox="1"/>
          <p:nvPr/>
        </p:nvSpPr>
        <p:spPr>
          <a:xfrm>
            <a:off x="3819775" y="41609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</a:t>
            </a:r>
          </a:p>
        </p:txBody>
      </p:sp>
      <p:sp>
        <p:nvSpPr>
          <p:cNvPr id="4511" name="Shape 4511"/>
          <p:cNvSpPr txBox="1"/>
          <p:nvPr/>
        </p:nvSpPr>
        <p:spPr>
          <a:xfrm>
            <a:off x="7117800" y="503100"/>
            <a:ext cx="1714500" cy="7050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/>
              <a:t>Legend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/>
              <a:t>	height of tree</a:t>
            </a: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5" name="Shape 4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6" name="Shape 45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Worst-Case Heapify Runtime Proof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17" name="Shape 4517"/>
          <p:cNvSpPr/>
          <p:nvPr/>
        </p:nvSpPr>
        <p:spPr>
          <a:xfrm>
            <a:off x="1828318" y="1427300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18" name="Shape 4518"/>
          <p:cNvSpPr/>
          <p:nvPr/>
        </p:nvSpPr>
        <p:spPr>
          <a:xfrm>
            <a:off x="1332165" y="20034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19" name="Shape 4519"/>
          <p:cNvSpPr/>
          <p:nvPr/>
        </p:nvSpPr>
        <p:spPr>
          <a:xfrm>
            <a:off x="2294821" y="20094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20" name="Shape 4520"/>
          <p:cNvCxnSpPr>
            <a:stCxn id="4517" idx="3"/>
            <a:endCxn id="4518" idx="7"/>
          </p:cNvCxnSpPr>
          <p:nvPr/>
        </p:nvCxnSpPr>
        <p:spPr>
          <a:xfrm flipH="1">
            <a:off x="1719978" y="1815240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21" name="Shape 4521"/>
          <p:cNvCxnSpPr>
            <a:stCxn id="4517" idx="5"/>
            <a:endCxn id="4519" idx="1"/>
          </p:cNvCxnSpPr>
          <p:nvPr/>
        </p:nvCxnSpPr>
        <p:spPr>
          <a:xfrm>
            <a:off x="2216258" y="1815240"/>
            <a:ext cx="1452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522" name="Shape 4522"/>
          <p:cNvSpPr/>
          <p:nvPr/>
        </p:nvSpPr>
        <p:spPr>
          <a:xfrm>
            <a:off x="1883662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23" name="Shape 4523"/>
          <p:cNvSpPr/>
          <p:nvPr/>
        </p:nvSpPr>
        <p:spPr>
          <a:xfrm>
            <a:off x="1361129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24" name="Shape 4524"/>
          <p:cNvSpPr/>
          <p:nvPr/>
        </p:nvSpPr>
        <p:spPr>
          <a:xfrm>
            <a:off x="840999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25" name="Shape 4525"/>
          <p:cNvSpPr/>
          <p:nvPr/>
        </p:nvSpPr>
        <p:spPr>
          <a:xfrm>
            <a:off x="311691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26" name="Shape 4526"/>
          <p:cNvCxnSpPr>
            <a:stCxn id="4527" idx="3"/>
            <a:endCxn id="4525" idx="0"/>
          </p:cNvCxnSpPr>
          <p:nvPr/>
        </p:nvCxnSpPr>
        <p:spPr>
          <a:xfrm flipH="1">
            <a:off x="539026" y="3509975"/>
            <a:ext cx="320400" cy="552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28" name="Shape 4528"/>
          <p:cNvCxnSpPr>
            <a:stCxn id="4527" idx="4"/>
            <a:endCxn id="4524" idx="0"/>
          </p:cNvCxnSpPr>
          <p:nvPr/>
        </p:nvCxnSpPr>
        <p:spPr>
          <a:xfrm>
            <a:off x="1020116" y="3576535"/>
            <a:ext cx="48000" cy="486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29" name="Shape 4529"/>
          <p:cNvCxnSpPr>
            <a:stCxn id="4530" idx="4"/>
            <a:endCxn id="4523" idx="0"/>
          </p:cNvCxnSpPr>
          <p:nvPr/>
        </p:nvCxnSpPr>
        <p:spPr>
          <a:xfrm flipH="1">
            <a:off x="1588424" y="3576535"/>
            <a:ext cx="113400" cy="489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31" name="Shape 4531"/>
          <p:cNvCxnSpPr>
            <a:stCxn id="4530" idx="5"/>
            <a:endCxn id="4522" idx="0"/>
          </p:cNvCxnSpPr>
          <p:nvPr/>
        </p:nvCxnSpPr>
        <p:spPr>
          <a:xfrm>
            <a:off x="1862514" y="3509975"/>
            <a:ext cx="248400" cy="55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532" name="Shape 4532"/>
          <p:cNvSpPr/>
          <p:nvPr/>
        </p:nvSpPr>
        <p:spPr>
          <a:xfrm>
            <a:off x="3195837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33" name="Shape 4533"/>
          <p:cNvSpPr/>
          <p:nvPr/>
        </p:nvSpPr>
        <p:spPr>
          <a:xfrm>
            <a:off x="2673304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34" name="Shape 4534"/>
          <p:cNvCxnSpPr>
            <a:stCxn id="4535" idx="4"/>
            <a:endCxn id="4533" idx="0"/>
          </p:cNvCxnSpPr>
          <p:nvPr/>
        </p:nvCxnSpPr>
        <p:spPr>
          <a:xfrm flipH="1">
            <a:off x="2900487" y="3579510"/>
            <a:ext cx="72600" cy="49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36" name="Shape 4536"/>
          <p:cNvCxnSpPr>
            <a:stCxn id="4535" idx="5"/>
            <a:endCxn id="4532" idx="0"/>
          </p:cNvCxnSpPr>
          <p:nvPr/>
        </p:nvCxnSpPr>
        <p:spPr>
          <a:xfrm>
            <a:off x="3133777" y="3512950"/>
            <a:ext cx="289200" cy="55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535" name="Shape 4535"/>
          <p:cNvSpPr/>
          <p:nvPr/>
        </p:nvSpPr>
        <p:spPr>
          <a:xfrm>
            <a:off x="2745837" y="312501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30" name="Shape 4530"/>
          <p:cNvSpPr/>
          <p:nvPr/>
        </p:nvSpPr>
        <p:spPr>
          <a:xfrm>
            <a:off x="1474574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27" name="Shape 4527"/>
          <p:cNvSpPr/>
          <p:nvPr/>
        </p:nvSpPr>
        <p:spPr>
          <a:xfrm>
            <a:off x="792866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37" name="Shape 4537"/>
          <p:cNvCxnSpPr>
            <a:endCxn id="4527" idx="0"/>
          </p:cNvCxnSpPr>
          <p:nvPr/>
        </p:nvCxnSpPr>
        <p:spPr>
          <a:xfrm flipH="1">
            <a:off x="1020116" y="2808235"/>
            <a:ext cx="228300" cy="313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38" name="Shape 4538"/>
          <p:cNvCxnSpPr>
            <a:endCxn id="4530" idx="0"/>
          </p:cNvCxnSpPr>
          <p:nvPr/>
        </p:nvCxnSpPr>
        <p:spPr>
          <a:xfrm>
            <a:off x="1447724" y="2812435"/>
            <a:ext cx="254100" cy="309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39" name="Shape 4539"/>
          <p:cNvCxnSpPr>
            <a:endCxn id="4535" idx="0"/>
          </p:cNvCxnSpPr>
          <p:nvPr/>
        </p:nvCxnSpPr>
        <p:spPr>
          <a:xfrm>
            <a:off x="2777787" y="2807610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540" name="Shape 4540"/>
          <p:cNvSpPr txBox="1"/>
          <p:nvPr/>
        </p:nvSpPr>
        <p:spPr>
          <a:xfrm>
            <a:off x="2242925" y="408022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541" name="Shape 4541"/>
          <p:cNvSpPr txBox="1"/>
          <p:nvPr/>
        </p:nvSpPr>
        <p:spPr>
          <a:xfrm>
            <a:off x="2112750" y="3126100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542" name="Shape 4542"/>
          <p:cNvSpPr txBox="1"/>
          <p:nvPr/>
        </p:nvSpPr>
        <p:spPr>
          <a:xfrm>
            <a:off x="1101300" y="236377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543" name="Shape 4543"/>
          <p:cNvSpPr txBox="1"/>
          <p:nvPr/>
        </p:nvSpPr>
        <p:spPr>
          <a:xfrm>
            <a:off x="2385875" y="2350663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graphicFrame>
        <p:nvGraphicFramePr>
          <p:cNvPr id="4544" name="Shape 4544"/>
          <p:cNvGraphicFramePr/>
          <p:nvPr/>
        </p:nvGraphicFramePr>
        <p:xfrm>
          <a:off x="5014125" y="1455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704650"/>
                <a:gridCol w="1136850"/>
                <a:gridCol w="990075"/>
                <a:gridCol w="989475"/>
              </a:tblGrid>
              <a:tr h="595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level #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# of nodes in level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height of node</a:t>
                      </a:r>
                      <a:r>
                        <a:rPr lang="en">
                          <a:solidFill>
                            <a:srgbClr val="FF0000"/>
                          </a:solidFill>
                        </a:rPr>
                        <a:t>*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total work for level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545" name="Shape 4545"/>
          <p:cNvSpPr txBox="1"/>
          <p:nvPr/>
        </p:nvSpPr>
        <p:spPr>
          <a:xfrm>
            <a:off x="3819775" y="14554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0</a:t>
            </a:r>
          </a:p>
        </p:txBody>
      </p:sp>
      <p:sp>
        <p:nvSpPr>
          <p:cNvPr id="4546" name="Shape 4546"/>
          <p:cNvSpPr txBox="1"/>
          <p:nvPr/>
        </p:nvSpPr>
        <p:spPr>
          <a:xfrm>
            <a:off x="3819775" y="21078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1</a:t>
            </a:r>
          </a:p>
        </p:txBody>
      </p:sp>
      <p:sp>
        <p:nvSpPr>
          <p:cNvPr id="4547" name="Shape 4547"/>
          <p:cNvSpPr txBox="1"/>
          <p:nvPr/>
        </p:nvSpPr>
        <p:spPr>
          <a:xfrm>
            <a:off x="3819775" y="32234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h-1</a:t>
            </a:r>
          </a:p>
        </p:txBody>
      </p:sp>
      <p:sp>
        <p:nvSpPr>
          <p:cNvPr id="4548" name="Shape 4548"/>
          <p:cNvSpPr txBox="1"/>
          <p:nvPr/>
        </p:nvSpPr>
        <p:spPr>
          <a:xfrm>
            <a:off x="3819775" y="41609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</a:t>
            </a:r>
          </a:p>
        </p:txBody>
      </p:sp>
      <p:sp>
        <p:nvSpPr>
          <p:cNvPr id="4549" name="Shape 4549"/>
          <p:cNvSpPr txBox="1"/>
          <p:nvPr/>
        </p:nvSpPr>
        <p:spPr>
          <a:xfrm>
            <a:off x="7117800" y="503100"/>
            <a:ext cx="1714500" cy="7050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/>
              <a:t>Legend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/>
              <a:t>	height of tree</a:t>
            </a:r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53" name="Shape 4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4" name="Shape 45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Worst-Case Heapify Runtime Proof</a:t>
            </a:r>
          </a:p>
        </p:txBody>
      </p:sp>
      <p:sp>
        <p:nvSpPr>
          <p:cNvPr id="4555" name="Shape 4555"/>
          <p:cNvSpPr/>
          <p:nvPr/>
        </p:nvSpPr>
        <p:spPr>
          <a:xfrm>
            <a:off x="1828318" y="1427300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56" name="Shape 4556"/>
          <p:cNvSpPr/>
          <p:nvPr/>
        </p:nvSpPr>
        <p:spPr>
          <a:xfrm>
            <a:off x="1332165" y="20034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57" name="Shape 4557"/>
          <p:cNvSpPr/>
          <p:nvPr/>
        </p:nvSpPr>
        <p:spPr>
          <a:xfrm>
            <a:off x="2294821" y="20094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58" name="Shape 4558"/>
          <p:cNvCxnSpPr>
            <a:stCxn id="4555" idx="3"/>
            <a:endCxn id="4556" idx="7"/>
          </p:cNvCxnSpPr>
          <p:nvPr/>
        </p:nvCxnSpPr>
        <p:spPr>
          <a:xfrm flipH="1">
            <a:off x="1719978" y="1815240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59" name="Shape 4559"/>
          <p:cNvCxnSpPr>
            <a:stCxn id="4555" idx="5"/>
            <a:endCxn id="4557" idx="1"/>
          </p:cNvCxnSpPr>
          <p:nvPr/>
        </p:nvCxnSpPr>
        <p:spPr>
          <a:xfrm>
            <a:off x="2216258" y="1815240"/>
            <a:ext cx="1452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560" name="Shape 4560"/>
          <p:cNvSpPr/>
          <p:nvPr/>
        </p:nvSpPr>
        <p:spPr>
          <a:xfrm>
            <a:off x="1883662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61" name="Shape 4561"/>
          <p:cNvSpPr/>
          <p:nvPr/>
        </p:nvSpPr>
        <p:spPr>
          <a:xfrm>
            <a:off x="1361129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62" name="Shape 4562"/>
          <p:cNvSpPr/>
          <p:nvPr/>
        </p:nvSpPr>
        <p:spPr>
          <a:xfrm>
            <a:off x="840999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63" name="Shape 4563"/>
          <p:cNvSpPr/>
          <p:nvPr/>
        </p:nvSpPr>
        <p:spPr>
          <a:xfrm>
            <a:off x="311691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64" name="Shape 4564"/>
          <p:cNvCxnSpPr>
            <a:stCxn id="4565" idx="3"/>
            <a:endCxn id="4563" idx="0"/>
          </p:cNvCxnSpPr>
          <p:nvPr/>
        </p:nvCxnSpPr>
        <p:spPr>
          <a:xfrm flipH="1">
            <a:off x="539026" y="3509975"/>
            <a:ext cx="320400" cy="552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66" name="Shape 4566"/>
          <p:cNvCxnSpPr>
            <a:stCxn id="4565" idx="4"/>
            <a:endCxn id="4562" idx="0"/>
          </p:cNvCxnSpPr>
          <p:nvPr/>
        </p:nvCxnSpPr>
        <p:spPr>
          <a:xfrm>
            <a:off x="1020116" y="3576535"/>
            <a:ext cx="48000" cy="486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67" name="Shape 4567"/>
          <p:cNvCxnSpPr>
            <a:stCxn id="4568" idx="4"/>
            <a:endCxn id="4561" idx="0"/>
          </p:cNvCxnSpPr>
          <p:nvPr/>
        </p:nvCxnSpPr>
        <p:spPr>
          <a:xfrm flipH="1">
            <a:off x="1588424" y="3576535"/>
            <a:ext cx="113400" cy="489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69" name="Shape 4569"/>
          <p:cNvCxnSpPr>
            <a:stCxn id="4568" idx="5"/>
            <a:endCxn id="4560" idx="0"/>
          </p:cNvCxnSpPr>
          <p:nvPr/>
        </p:nvCxnSpPr>
        <p:spPr>
          <a:xfrm>
            <a:off x="1862514" y="3509975"/>
            <a:ext cx="248400" cy="55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570" name="Shape 4570"/>
          <p:cNvSpPr/>
          <p:nvPr/>
        </p:nvSpPr>
        <p:spPr>
          <a:xfrm>
            <a:off x="3195837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71" name="Shape 4571"/>
          <p:cNvSpPr/>
          <p:nvPr/>
        </p:nvSpPr>
        <p:spPr>
          <a:xfrm>
            <a:off x="2673304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72" name="Shape 4572"/>
          <p:cNvCxnSpPr>
            <a:stCxn id="4573" idx="4"/>
            <a:endCxn id="4571" idx="0"/>
          </p:cNvCxnSpPr>
          <p:nvPr/>
        </p:nvCxnSpPr>
        <p:spPr>
          <a:xfrm flipH="1">
            <a:off x="2900487" y="3579510"/>
            <a:ext cx="72600" cy="49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74" name="Shape 4574"/>
          <p:cNvCxnSpPr>
            <a:stCxn id="4573" idx="5"/>
            <a:endCxn id="4570" idx="0"/>
          </p:cNvCxnSpPr>
          <p:nvPr/>
        </p:nvCxnSpPr>
        <p:spPr>
          <a:xfrm>
            <a:off x="3133777" y="3512950"/>
            <a:ext cx="289200" cy="55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573" name="Shape 4573"/>
          <p:cNvSpPr/>
          <p:nvPr/>
        </p:nvSpPr>
        <p:spPr>
          <a:xfrm>
            <a:off x="2745837" y="312501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68" name="Shape 4568"/>
          <p:cNvSpPr/>
          <p:nvPr/>
        </p:nvSpPr>
        <p:spPr>
          <a:xfrm>
            <a:off x="1474574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65" name="Shape 4565"/>
          <p:cNvSpPr/>
          <p:nvPr/>
        </p:nvSpPr>
        <p:spPr>
          <a:xfrm>
            <a:off x="792866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75" name="Shape 4575"/>
          <p:cNvCxnSpPr>
            <a:endCxn id="4565" idx="0"/>
          </p:cNvCxnSpPr>
          <p:nvPr/>
        </p:nvCxnSpPr>
        <p:spPr>
          <a:xfrm flipH="1">
            <a:off x="1020116" y="2808235"/>
            <a:ext cx="228300" cy="313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76" name="Shape 4576"/>
          <p:cNvCxnSpPr>
            <a:endCxn id="4568" idx="0"/>
          </p:cNvCxnSpPr>
          <p:nvPr/>
        </p:nvCxnSpPr>
        <p:spPr>
          <a:xfrm>
            <a:off x="1447724" y="2812435"/>
            <a:ext cx="254100" cy="309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77" name="Shape 4577"/>
          <p:cNvCxnSpPr>
            <a:endCxn id="4573" idx="0"/>
          </p:cNvCxnSpPr>
          <p:nvPr/>
        </p:nvCxnSpPr>
        <p:spPr>
          <a:xfrm>
            <a:off x="2777787" y="2807610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578" name="Shape 4578"/>
          <p:cNvSpPr txBox="1"/>
          <p:nvPr/>
        </p:nvSpPr>
        <p:spPr>
          <a:xfrm>
            <a:off x="2242925" y="408022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579" name="Shape 4579"/>
          <p:cNvSpPr txBox="1"/>
          <p:nvPr/>
        </p:nvSpPr>
        <p:spPr>
          <a:xfrm>
            <a:off x="2112750" y="3126100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580" name="Shape 4580"/>
          <p:cNvSpPr txBox="1"/>
          <p:nvPr/>
        </p:nvSpPr>
        <p:spPr>
          <a:xfrm>
            <a:off x="1101300" y="236377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581" name="Shape 4581"/>
          <p:cNvSpPr txBox="1"/>
          <p:nvPr/>
        </p:nvSpPr>
        <p:spPr>
          <a:xfrm>
            <a:off x="2385875" y="2350663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graphicFrame>
        <p:nvGraphicFramePr>
          <p:cNvPr id="4582" name="Shape 4582"/>
          <p:cNvGraphicFramePr/>
          <p:nvPr/>
        </p:nvGraphicFramePr>
        <p:xfrm>
          <a:off x="5014125" y="1455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704650"/>
                <a:gridCol w="1136850"/>
                <a:gridCol w="990075"/>
                <a:gridCol w="989475"/>
              </a:tblGrid>
              <a:tr h="595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level #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# of nodes in level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height of node</a:t>
                      </a:r>
                      <a:r>
                        <a:rPr lang="en">
                          <a:solidFill>
                            <a:srgbClr val="FF0000"/>
                          </a:solidFill>
                        </a:rPr>
                        <a:t>*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total work for level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583" name="Shape 4583"/>
          <p:cNvSpPr txBox="1"/>
          <p:nvPr/>
        </p:nvSpPr>
        <p:spPr>
          <a:xfrm>
            <a:off x="3819775" y="14554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0</a:t>
            </a:r>
          </a:p>
        </p:txBody>
      </p:sp>
      <p:sp>
        <p:nvSpPr>
          <p:cNvPr id="4584" name="Shape 4584"/>
          <p:cNvSpPr txBox="1"/>
          <p:nvPr/>
        </p:nvSpPr>
        <p:spPr>
          <a:xfrm>
            <a:off x="3819775" y="21078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1</a:t>
            </a:r>
          </a:p>
        </p:txBody>
      </p:sp>
      <p:sp>
        <p:nvSpPr>
          <p:cNvPr id="4585" name="Shape 4585"/>
          <p:cNvSpPr txBox="1"/>
          <p:nvPr/>
        </p:nvSpPr>
        <p:spPr>
          <a:xfrm>
            <a:off x="3819775" y="32234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h-1</a:t>
            </a:r>
          </a:p>
        </p:txBody>
      </p:sp>
      <p:sp>
        <p:nvSpPr>
          <p:cNvPr id="4586" name="Shape 4586"/>
          <p:cNvSpPr txBox="1"/>
          <p:nvPr/>
        </p:nvSpPr>
        <p:spPr>
          <a:xfrm>
            <a:off x="3819775" y="41609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</a:t>
            </a:r>
          </a:p>
        </p:txBody>
      </p:sp>
      <p:sp>
        <p:nvSpPr>
          <p:cNvPr id="4587" name="Shape 4587"/>
          <p:cNvSpPr txBox="1"/>
          <p:nvPr/>
        </p:nvSpPr>
        <p:spPr>
          <a:xfrm>
            <a:off x="7117800" y="503100"/>
            <a:ext cx="1714500" cy="7050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/>
              <a:t>Legend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/>
              <a:t>	height of tree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/>
          <p:nvPr/>
        </p:nvSpPr>
        <p:spPr>
          <a:xfrm>
            <a:off x="311700" y="863750"/>
            <a:ext cx="81324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Given a trie with N keys and a key with L digits, what is the: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Worst case insert runtime? </a:t>
            </a: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Θ(L) 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Worst case search runtime? </a:t>
            </a: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Θ(L) </a:t>
            </a:r>
          </a:p>
          <a:p>
            <a:pPr indent="-368300" lvl="0" marL="457200" rtl="0">
              <a:spcBef>
                <a:spcPts val="0"/>
              </a:spcBef>
              <a:buSzPts val="2200"/>
              <a:buChar char="●"/>
            </a:pPr>
            <a:r>
              <a:rPr lang="en" sz="2200"/>
              <a:t>Best case search runtime? </a:t>
            </a: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Θ(1)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Hash set (search): </a:t>
            </a: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Θ(NL) worst case, Θ(L) typical case, Θ(L) best case</a:t>
            </a:r>
          </a:p>
        </p:txBody>
      </p:sp>
      <p:sp>
        <p:nvSpPr>
          <p:cNvPr id="318" name="Shape 31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Trie Performance in Terms of N and L</a:t>
            </a:r>
          </a:p>
        </p:txBody>
      </p:sp>
      <p:sp>
        <p:nvSpPr>
          <p:cNvPr id="319" name="Shape 319"/>
          <p:cNvSpPr/>
          <p:nvPr/>
        </p:nvSpPr>
        <p:spPr>
          <a:xfrm>
            <a:off x="6869155" y="13863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0" name="Shape 320"/>
          <p:cNvSpPr/>
          <p:nvPr/>
        </p:nvSpPr>
        <p:spPr>
          <a:xfrm>
            <a:off x="7544700" y="213922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321" name="Shape 321"/>
          <p:cNvSpPr/>
          <p:nvPr/>
        </p:nvSpPr>
        <p:spPr>
          <a:xfrm>
            <a:off x="7544700" y="277449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322" name="Shape 322"/>
          <p:cNvSpPr/>
          <p:nvPr/>
        </p:nvSpPr>
        <p:spPr>
          <a:xfrm>
            <a:off x="7544700" y="3409777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sp>
        <p:nvSpPr>
          <p:cNvPr id="323" name="Shape 323"/>
          <p:cNvSpPr/>
          <p:nvPr/>
        </p:nvSpPr>
        <p:spPr>
          <a:xfrm>
            <a:off x="6915200" y="3409777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324" name="Shape 324"/>
          <p:cNvSpPr/>
          <p:nvPr/>
        </p:nvSpPr>
        <p:spPr>
          <a:xfrm>
            <a:off x="8174200" y="3409777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sp>
        <p:nvSpPr>
          <p:cNvPr id="325" name="Shape 325"/>
          <p:cNvSpPr/>
          <p:nvPr/>
        </p:nvSpPr>
        <p:spPr>
          <a:xfrm>
            <a:off x="7544700" y="40450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sp>
        <p:nvSpPr>
          <p:cNvPr id="326" name="Shape 326"/>
          <p:cNvSpPr/>
          <p:nvPr/>
        </p:nvSpPr>
        <p:spPr>
          <a:xfrm>
            <a:off x="6219125" y="213923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327" name="Shape 327"/>
          <p:cNvSpPr/>
          <p:nvPr/>
        </p:nvSpPr>
        <p:spPr>
          <a:xfrm>
            <a:off x="6219125" y="277451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328" name="Shape 328"/>
          <p:cNvSpPr/>
          <p:nvPr/>
        </p:nvSpPr>
        <p:spPr>
          <a:xfrm>
            <a:off x="6219125" y="3409786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329" name="Shape 329"/>
          <p:cNvCxnSpPr/>
          <p:nvPr/>
        </p:nvCxnSpPr>
        <p:spPr>
          <a:xfrm>
            <a:off x="7761150" y="3842677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0" name="Shape 330"/>
          <p:cNvCxnSpPr>
            <a:stCxn id="319" idx="5"/>
            <a:endCxn id="320" idx="0"/>
          </p:cNvCxnSpPr>
          <p:nvPr/>
        </p:nvCxnSpPr>
        <p:spPr>
          <a:xfrm>
            <a:off x="7238658" y="1755803"/>
            <a:ext cx="5226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1" name="Shape 331"/>
          <p:cNvCxnSpPr>
            <a:stCxn id="320" idx="4"/>
            <a:endCxn id="321" idx="0"/>
          </p:cNvCxnSpPr>
          <p:nvPr/>
        </p:nvCxnSpPr>
        <p:spPr>
          <a:xfrm>
            <a:off x="7761150" y="257212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2" name="Shape 332"/>
          <p:cNvCxnSpPr>
            <a:stCxn id="321" idx="4"/>
            <a:endCxn id="322" idx="0"/>
          </p:cNvCxnSpPr>
          <p:nvPr/>
        </p:nvCxnSpPr>
        <p:spPr>
          <a:xfrm>
            <a:off x="7761150" y="320739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3" name="Shape 333"/>
          <p:cNvCxnSpPr>
            <a:stCxn id="321" idx="3"/>
            <a:endCxn id="323" idx="0"/>
          </p:cNvCxnSpPr>
          <p:nvPr/>
        </p:nvCxnSpPr>
        <p:spPr>
          <a:xfrm flipH="1">
            <a:off x="7131697" y="31440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4" name="Shape 334"/>
          <p:cNvCxnSpPr>
            <a:stCxn id="321" idx="5"/>
            <a:endCxn id="324" idx="0"/>
          </p:cNvCxnSpPr>
          <p:nvPr/>
        </p:nvCxnSpPr>
        <p:spPr>
          <a:xfrm>
            <a:off x="7914203" y="31440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5" name="Shape 335"/>
          <p:cNvCxnSpPr>
            <a:stCxn id="322" idx="4"/>
            <a:endCxn id="325" idx="0"/>
          </p:cNvCxnSpPr>
          <p:nvPr/>
        </p:nvCxnSpPr>
        <p:spPr>
          <a:xfrm>
            <a:off x="7761150" y="3842677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6" name="Shape 336"/>
          <p:cNvCxnSpPr>
            <a:stCxn id="319" idx="3"/>
            <a:endCxn id="326" idx="0"/>
          </p:cNvCxnSpPr>
          <p:nvPr/>
        </p:nvCxnSpPr>
        <p:spPr>
          <a:xfrm flipH="1">
            <a:off x="6435451" y="1755803"/>
            <a:ext cx="4971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7" name="Shape 337"/>
          <p:cNvCxnSpPr>
            <a:endCxn id="327" idx="0"/>
          </p:cNvCxnSpPr>
          <p:nvPr/>
        </p:nvCxnSpPr>
        <p:spPr>
          <a:xfrm>
            <a:off x="6435575" y="257201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8" name="Shape 338"/>
          <p:cNvCxnSpPr>
            <a:endCxn id="328" idx="0"/>
          </p:cNvCxnSpPr>
          <p:nvPr/>
        </p:nvCxnSpPr>
        <p:spPr>
          <a:xfrm>
            <a:off x="6435575" y="320728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39" name="Shape 339"/>
          <p:cNvSpPr/>
          <p:nvPr/>
        </p:nvSpPr>
        <p:spPr>
          <a:xfrm>
            <a:off x="6219125" y="4045061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340" name="Shape 340"/>
          <p:cNvCxnSpPr>
            <a:stCxn id="328" idx="4"/>
            <a:endCxn id="339" idx="0"/>
          </p:cNvCxnSpPr>
          <p:nvPr/>
        </p:nvCxnSpPr>
        <p:spPr>
          <a:xfrm>
            <a:off x="6435575" y="384268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41" name="Shape 341"/>
          <p:cNvGrpSpPr/>
          <p:nvPr/>
        </p:nvGrpSpPr>
        <p:grpSpPr>
          <a:xfrm>
            <a:off x="600725" y="2394065"/>
            <a:ext cx="3454500" cy="1739700"/>
            <a:chOff x="600725" y="2394065"/>
            <a:chExt cx="3454500" cy="1739700"/>
          </a:xfrm>
        </p:grpSpPr>
        <p:sp>
          <p:nvSpPr>
            <p:cNvPr id="342" name="Shape 342"/>
            <p:cNvSpPr txBox="1"/>
            <p:nvPr/>
          </p:nvSpPr>
          <p:spPr>
            <a:xfrm>
              <a:off x="600725" y="3274265"/>
              <a:ext cx="3454500" cy="85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200">
                  <a:solidFill>
                    <a:srgbClr val="980000"/>
                  </a:solidFill>
                </a:rPr>
                <a:t>Corresponds to a miss on the first digit!</a:t>
              </a:r>
            </a:p>
          </p:txBody>
        </p:sp>
        <p:cxnSp>
          <p:nvCxnSpPr>
            <p:cNvPr id="343" name="Shape 343"/>
            <p:cNvCxnSpPr>
              <a:stCxn id="342" idx="0"/>
            </p:cNvCxnSpPr>
            <p:nvPr/>
          </p:nvCxnSpPr>
          <p:spPr>
            <a:xfrm rot="10800000">
              <a:off x="1608875" y="2394065"/>
              <a:ext cx="719100" cy="880200"/>
            </a:xfrm>
            <a:prstGeom prst="straightConnector1">
              <a:avLst/>
            </a:prstGeom>
            <a:noFill/>
            <a:ln cap="flat" cmpd="sng" w="19050">
              <a:solidFill>
                <a:srgbClr val="980000"/>
              </a:solidFill>
              <a:prstDash val="solid"/>
              <a:round/>
              <a:headEnd len="lg" w="lg" type="none"/>
              <a:tailEnd len="lg" w="lg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1" name="Shape 4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2" name="Shape 45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Worst-Case Heapify Runtime Proof</a:t>
            </a:r>
          </a:p>
        </p:txBody>
      </p:sp>
      <p:sp>
        <p:nvSpPr>
          <p:cNvPr id="4593" name="Shape 4593"/>
          <p:cNvSpPr/>
          <p:nvPr/>
        </p:nvSpPr>
        <p:spPr>
          <a:xfrm>
            <a:off x="1828318" y="1427300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94" name="Shape 4594"/>
          <p:cNvSpPr/>
          <p:nvPr/>
        </p:nvSpPr>
        <p:spPr>
          <a:xfrm>
            <a:off x="1332165" y="20034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95" name="Shape 4595"/>
          <p:cNvSpPr/>
          <p:nvPr/>
        </p:nvSpPr>
        <p:spPr>
          <a:xfrm>
            <a:off x="2294821" y="20094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96" name="Shape 4596"/>
          <p:cNvCxnSpPr>
            <a:stCxn id="4593" idx="3"/>
            <a:endCxn id="4594" idx="7"/>
          </p:cNvCxnSpPr>
          <p:nvPr/>
        </p:nvCxnSpPr>
        <p:spPr>
          <a:xfrm flipH="1">
            <a:off x="1719978" y="1815240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97" name="Shape 4597"/>
          <p:cNvCxnSpPr>
            <a:stCxn id="4593" idx="5"/>
            <a:endCxn id="4595" idx="1"/>
          </p:cNvCxnSpPr>
          <p:nvPr/>
        </p:nvCxnSpPr>
        <p:spPr>
          <a:xfrm>
            <a:off x="2216258" y="1815240"/>
            <a:ext cx="1452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598" name="Shape 4598"/>
          <p:cNvSpPr/>
          <p:nvPr/>
        </p:nvSpPr>
        <p:spPr>
          <a:xfrm>
            <a:off x="1883662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99" name="Shape 4599"/>
          <p:cNvSpPr/>
          <p:nvPr/>
        </p:nvSpPr>
        <p:spPr>
          <a:xfrm>
            <a:off x="1361129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00" name="Shape 4600"/>
          <p:cNvSpPr/>
          <p:nvPr/>
        </p:nvSpPr>
        <p:spPr>
          <a:xfrm>
            <a:off x="840999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01" name="Shape 4601"/>
          <p:cNvSpPr/>
          <p:nvPr/>
        </p:nvSpPr>
        <p:spPr>
          <a:xfrm>
            <a:off x="311691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602" name="Shape 4602"/>
          <p:cNvCxnSpPr>
            <a:stCxn id="4603" idx="3"/>
            <a:endCxn id="4601" idx="0"/>
          </p:cNvCxnSpPr>
          <p:nvPr/>
        </p:nvCxnSpPr>
        <p:spPr>
          <a:xfrm flipH="1">
            <a:off x="539026" y="3509975"/>
            <a:ext cx="320400" cy="552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04" name="Shape 4604"/>
          <p:cNvCxnSpPr>
            <a:stCxn id="4603" idx="4"/>
            <a:endCxn id="4600" idx="0"/>
          </p:cNvCxnSpPr>
          <p:nvPr/>
        </p:nvCxnSpPr>
        <p:spPr>
          <a:xfrm>
            <a:off x="1020116" y="3576535"/>
            <a:ext cx="48000" cy="486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05" name="Shape 4605"/>
          <p:cNvCxnSpPr>
            <a:stCxn id="4606" idx="4"/>
            <a:endCxn id="4599" idx="0"/>
          </p:cNvCxnSpPr>
          <p:nvPr/>
        </p:nvCxnSpPr>
        <p:spPr>
          <a:xfrm flipH="1">
            <a:off x="1588424" y="3576535"/>
            <a:ext cx="113400" cy="489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07" name="Shape 4607"/>
          <p:cNvCxnSpPr>
            <a:stCxn id="4606" idx="5"/>
            <a:endCxn id="4598" idx="0"/>
          </p:cNvCxnSpPr>
          <p:nvPr/>
        </p:nvCxnSpPr>
        <p:spPr>
          <a:xfrm>
            <a:off x="1862514" y="3509975"/>
            <a:ext cx="248400" cy="55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08" name="Shape 4608"/>
          <p:cNvSpPr/>
          <p:nvPr/>
        </p:nvSpPr>
        <p:spPr>
          <a:xfrm>
            <a:off x="3195837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09" name="Shape 4609"/>
          <p:cNvSpPr/>
          <p:nvPr/>
        </p:nvSpPr>
        <p:spPr>
          <a:xfrm>
            <a:off x="2673304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610" name="Shape 4610"/>
          <p:cNvCxnSpPr>
            <a:stCxn id="4611" idx="4"/>
            <a:endCxn id="4609" idx="0"/>
          </p:cNvCxnSpPr>
          <p:nvPr/>
        </p:nvCxnSpPr>
        <p:spPr>
          <a:xfrm flipH="1">
            <a:off x="2900487" y="3579510"/>
            <a:ext cx="72600" cy="49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12" name="Shape 4612"/>
          <p:cNvCxnSpPr>
            <a:stCxn id="4611" idx="5"/>
            <a:endCxn id="4608" idx="0"/>
          </p:cNvCxnSpPr>
          <p:nvPr/>
        </p:nvCxnSpPr>
        <p:spPr>
          <a:xfrm>
            <a:off x="3133777" y="3512950"/>
            <a:ext cx="289200" cy="55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11" name="Shape 4611"/>
          <p:cNvSpPr/>
          <p:nvPr/>
        </p:nvSpPr>
        <p:spPr>
          <a:xfrm>
            <a:off x="2745837" y="312501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06" name="Shape 4606"/>
          <p:cNvSpPr/>
          <p:nvPr/>
        </p:nvSpPr>
        <p:spPr>
          <a:xfrm>
            <a:off x="1474574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03" name="Shape 4603"/>
          <p:cNvSpPr/>
          <p:nvPr/>
        </p:nvSpPr>
        <p:spPr>
          <a:xfrm>
            <a:off x="792866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613" name="Shape 4613"/>
          <p:cNvCxnSpPr>
            <a:endCxn id="4603" idx="0"/>
          </p:cNvCxnSpPr>
          <p:nvPr/>
        </p:nvCxnSpPr>
        <p:spPr>
          <a:xfrm flipH="1">
            <a:off x="1020116" y="2808235"/>
            <a:ext cx="228300" cy="313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14" name="Shape 4614"/>
          <p:cNvCxnSpPr>
            <a:endCxn id="4606" idx="0"/>
          </p:cNvCxnSpPr>
          <p:nvPr/>
        </p:nvCxnSpPr>
        <p:spPr>
          <a:xfrm>
            <a:off x="1447724" y="2812435"/>
            <a:ext cx="254100" cy="309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15" name="Shape 4615"/>
          <p:cNvCxnSpPr>
            <a:endCxn id="4611" idx="0"/>
          </p:cNvCxnSpPr>
          <p:nvPr/>
        </p:nvCxnSpPr>
        <p:spPr>
          <a:xfrm>
            <a:off x="2777787" y="2807610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16" name="Shape 4616"/>
          <p:cNvSpPr txBox="1"/>
          <p:nvPr/>
        </p:nvSpPr>
        <p:spPr>
          <a:xfrm>
            <a:off x="2242925" y="408022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617" name="Shape 4617"/>
          <p:cNvSpPr txBox="1"/>
          <p:nvPr/>
        </p:nvSpPr>
        <p:spPr>
          <a:xfrm>
            <a:off x="2112750" y="3126100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618" name="Shape 4618"/>
          <p:cNvSpPr txBox="1"/>
          <p:nvPr/>
        </p:nvSpPr>
        <p:spPr>
          <a:xfrm>
            <a:off x="1101300" y="236377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619" name="Shape 4619"/>
          <p:cNvSpPr txBox="1"/>
          <p:nvPr/>
        </p:nvSpPr>
        <p:spPr>
          <a:xfrm>
            <a:off x="2385875" y="2350663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graphicFrame>
        <p:nvGraphicFramePr>
          <p:cNvPr id="4620" name="Shape 4620"/>
          <p:cNvGraphicFramePr/>
          <p:nvPr/>
        </p:nvGraphicFramePr>
        <p:xfrm>
          <a:off x="5014125" y="1455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704650"/>
                <a:gridCol w="1136850"/>
                <a:gridCol w="990075"/>
                <a:gridCol w="989475"/>
              </a:tblGrid>
              <a:tr h="595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level #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# of nodes in level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height of node</a:t>
                      </a:r>
                      <a:r>
                        <a:rPr lang="en">
                          <a:solidFill>
                            <a:srgbClr val="FF0000"/>
                          </a:solidFill>
                        </a:rPr>
                        <a:t>*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total work for level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621" name="Shape 4621"/>
          <p:cNvSpPr txBox="1"/>
          <p:nvPr/>
        </p:nvSpPr>
        <p:spPr>
          <a:xfrm>
            <a:off x="3819775" y="14554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0</a:t>
            </a:r>
          </a:p>
        </p:txBody>
      </p:sp>
      <p:sp>
        <p:nvSpPr>
          <p:cNvPr id="4622" name="Shape 4622"/>
          <p:cNvSpPr txBox="1"/>
          <p:nvPr/>
        </p:nvSpPr>
        <p:spPr>
          <a:xfrm>
            <a:off x="3819775" y="21078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1</a:t>
            </a:r>
          </a:p>
        </p:txBody>
      </p:sp>
      <p:sp>
        <p:nvSpPr>
          <p:cNvPr id="4623" name="Shape 4623"/>
          <p:cNvSpPr txBox="1"/>
          <p:nvPr/>
        </p:nvSpPr>
        <p:spPr>
          <a:xfrm>
            <a:off x="3819775" y="32234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h-1</a:t>
            </a:r>
          </a:p>
        </p:txBody>
      </p:sp>
      <p:sp>
        <p:nvSpPr>
          <p:cNvPr id="4624" name="Shape 4624"/>
          <p:cNvSpPr txBox="1"/>
          <p:nvPr/>
        </p:nvSpPr>
        <p:spPr>
          <a:xfrm>
            <a:off x="3819775" y="41609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</a:t>
            </a:r>
          </a:p>
        </p:txBody>
      </p:sp>
      <p:sp>
        <p:nvSpPr>
          <p:cNvPr id="4625" name="Shape 4625"/>
          <p:cNvSpPr txBox="1"/>
          <p:nvPr/>
        </p:nvSpPr>
        <p:spPr>
          <a:xfrm>
            <a:off x="7117800" y="503100"/>
            <a:ext cx="1714500" cy="7050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/>
              <a:t>Legend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/>
              <a:t>	height of tree</a:t>
            </a:r>
          </a:p>
        </p:txBody>
      </p:sp>
      <p:sp>
        <p:nvSpPr>
          <p:cNvPr id="4626" name="Shape 4626"/>
          <p:cNvSpPr txBox="1"/>
          <p:nvPr/>
        </p:nvSpPr>
        <p:spPr>
          <a:xfrm>
            <a:off x="5014125" y="4160925"/>
            <a:ext cx="3821100" cy="741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300">
                <a:solidFill>
                  <a:srgbClr val="FF0000"/>
                </a:solidFill>
              </a:rPr>
              <a:t>*</a:t>
            </a:r>
            <a:r>
              <a:rPr lang="en" sz="1300"/>
              <a:t>Why do we care about the height of the nodes?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300"/>
              <a:t>This is equal to the max # of swaps to move the node into the correct position (at the bottom).</a:t>
            </a: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30" name="Shape 4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1" name="Shape 46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Worst-Case Heapify Runtime Proof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32" name="Shape 4632"/>
          <p:cNvSpPr/>
          <p:nvPr/>
        </p:nvSpPr>
        <p:spPr>
          <a:xfrm>
            <a:off x="1828318" y="1427300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33" name="Shape 4633"/>
          <p:cNvSpPr/>
          <p:nvPr/>
        </p:nvSpPr>
        <p:spPr>
          <a:xfrm>
            <a:off x="1332165" y="20034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34" name="Shape 4634"/>
          <p:cNvSpPr/>
          <p:nvPr/>
        </p:nvSpPr>
        <p:spPr>
          <a:xfrm>
            <a:off x="2294821" y="20094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635" name="Shape 4635"/>
          <p:cNvCxnSpPr>
            <a:stCxn id="4632" idx="3"/>
            <a:endCxn id="4633" idx="7"/>
          </p:cNvCxnSpPr>
          <p:nvPr/>
        </p:nvCxnSpPr>
        <p:spPr>
          <a:xfrm flipH="1">
            <a:off x="1719978" y="1815240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36" name="Shape 4636"/>
          <p:cNvCxnSpPr>
            <a:stCxn id="4632" idx="5"/>
            <a:endCxn id="4634" idx="1"/>
          </p:cNvCxnSpPr>
          <p:nvPr/>
        </p:nvCxnSpPr>
        <p:spPr>
          <a:xfrm>
            <a:off x="2216258" y="1815240"/>
            <a:ext cx="1452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37" name="Shape 4637"/>
          <p:cNvSpPr/>
          <p:nvPr/>
        </p:nvSpPr>
        <p:spPr>
          <a:xfrm>
            <a:off x="1883662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38" name="Shape 4638"/>
          <p:cNvSpPr/>
          <p:nvPr/>
        </p:nvSpPr>
        <p:spPr>
          <a:xfrm>
            <a:off x="1361129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39" name="Shape 4639"/>
          <p:cNvSpPr/>
          <p:nvPr/>
        </p:nvSpPr>
        <p:spPr>
          <a:xfrm>
            <a:off x="840999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40" name="Shape 4640"/>
          <p:cNvSpPr/>
          <p:nvPr/>
        </p:nvSpPr>
        <p:spPr>
          <a:xfrm>
            <a:off x="311691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641" name="Shape 4641"/>
          <p:cNvCxnSpPr>
            <a:stCxn id="4642" idx="3"/>
            <a:endCxn id="4640" idx="0"/>
          </p:cNvCxnSpPr>
          <p:nvPr/>
        </p:nvCxnSpPr>
        <p:spPr>
          <a:xfrm flipH="1">
            <a:off x="539026" y="3509975"/>
            <a:ext cx="320400" cy="552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43" name="Shape 4643"/>
          <p:cNvCxnSpPr>
            <a:stCxn id="4642" idx="4"/>
            <a:endCxn id="4639" idx="0"/>
          </p:cNvCxnSpPr>
          <p:nvPr/>
        </p:nvCxnSpPr>
        <p:spPr>
          <a:xfrm>
            <a:off x="1020116" y="3576535"/>
            <a:ext cx="48000" cy="486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44" name="Shape 4644"/>
          <p:cNvCxnSpPr>
            <a:stCxn id="4645" idx="4"/>
            <a:endCxn id="4638" idx="0"/>
          </p:cNvCxnSpPr>
          <p:nvPr/>
        </p:nvCxnSpPr>
        <p:spPr>
          <a:xfrm flipH="1">
            <a:off x="1588424" y="3576535"/>
            <a:ext cx="113400" cy="489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46" name="Shape 4646"/>
          <p:cNvCxnSpPr>
            <a:stCxn id="4645" idx="5"/>
            <a:endCxn id="4637" idx="0"/>
          </p:cNvCxnSpPr>
          <p:nvPr/>
        </p:nvCxnSpPr>
        <p:spPr>
          <a:xfrm>
            <a:off x="1862514" y="3509975"/>
            <a:ext cx="248400" cy="55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47" name="Shape 4647"/>
          <p:cNvSpPr/>
          <p:nvPr/>
        </p:nvSpPr>
        <p:spPr>
          <a:xfrm>
            <a:off x="3195837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48" name="Shape 4648"/>
          <p:cNvSpPr/>
          <p:nvPr/>
        </p:nvSpPr>
        <p:spPr>
          <a:xfrm>
            <a:off x="2673304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649" name="Shape 4649"/>
          <p:cNvCxnSpPr>
            <a:stCxn id="4650" idx="4"/>
            <a:endCxn id="4648" idx="0"/>
          </p:cNvCxnSpPr>
          <p:nvPr/>
        </p:nvCxnSpPr>
        <p:spPr>
          <a:xfrm flipH="1">
            <a:off x="2900487" y="3579510"/>
            <a:ext cx="72600" cy="49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51" name="Shape 4651"/>
          <p:cNvCxnSpPr>
            <a:stCxn id="4650" idx="5"/>
            <a:endCxn id="4647" idx="0"/>
          </p:cNvCxnSpPr>
          <p:nvPr/>
        </p:nvCxnSpPr>
        <p:spPr>
          <a:xfrm>
            <a:off x="3133777" y="3512950"/>
            <a:ext cx="289200" cy="55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50" name="Shape 4650"/>
          <p:cNvSpPr/>
          <p:nvPr/>
        </p:nvSpPr>
        <p:spPr>
          <a:xfrm>
            <a:off x="2745837" y="312501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45" name="Shape 4645"/>
          <p:cNvSpPr/>
          <p:nvPr/>
        </p:nvSpPr>
        <p:spPr>
          <a:xfrm>
            <a:off x="1474574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42" name="Shape 4642"/>
          <p:cNvSpPr/>
          <p:nvPr/>
        </p:nvSpPr>
        <p:spPr>
          <a:xfrm>
            <a:off x="792866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652" name="Shape 4652"/>
          <p:cNvCxnSpPr>
            <a:endCxn id="4642" idx="0"/>
          </p:cNvCxnSpPr>
          <p:nvPr/>
        </p:nvCxnSpPr>
        <p:spPr>
          <a:xfrm flipH="1">
            <a:off x="1020116" y="2808235"/>
            <a:ext cx="228300" cy="313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53" name="Shape 4653"/>
          <p:cNvCxnSpPr>
            <a:endCxn id="4645" idx="0"/>
          </p:cNvCxnSpPr>
          <p:nvPr/>
        </p:nvCxnSpPr>
        <p:spPr>
          <a:xfrm>
            <a:off x="1447724" y="2812435"/>
            <a:ext cx="254100" cy="309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54" name="Shape 4654"/>
          <p:cNvCxnSpPr>
            <a:endCxn id="4650" idx="0"/>
          </p:cNvCxnSpPr>
          <p:nvPr/>
        </p:nvCxnSpPr>
        <p:spPr>
          <a:xfrm>
            <a:off x="2777787" y="2807610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55" name="Shape 4655"/>
          <p:cNvSpPr txBox="1"/>
          <p:nvPr/>
        </p:nvSpPr>
        <p:spPr>
          <a:xfrm>
            <a:off x="2242925" y="408022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656" name="Shape 4656"/>
          <p:cNvSpPr txBox="1"/>
          <p:nvPr/>
        </p:nvSpPr>
        <p:spPr>
          <a:xfrm>
            <a:off x="2112750" y="3126100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657" name="Shape 4657"/>
          <p:cNvSpPr txBox="1"/>
          <p:nvPr/>
        </p:nvSpPr>
        <p:spPr>
          <a:xfrm>
            <a:off x="1101300" y="236377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658" name="Shape 4658"/>
          <p:cNvSpPr txBox="1"/>
          <p:nvPr/>
        </p:nvSpPr>
        <p:spPr>
          <a:xfrm>
            <a:off x="2385875" y="2350663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graphicFrame>
        <p:nvGraphicFramePr>
          <p:cNvPr id="4659" name="Shape 4659"/>
          <p:cNvGraphicFramePr/>
          <p:nvPr/>
        </p:nvGraphicFramePr>
        <p:xfrm>
          <a:off x="5014125" y="1455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704650"/>
                <a:gridCol w="1136850"/>
                <a:gridCol w="990075"/>
                <a:gridCol w="989475"/>
              </a:tblGrid>
              <a:tr h="595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level #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# of nodes in level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height of node</a:t>
                      </a:r>
                      <a:r>
                        <a:rPr lang="en">
                          <a:solidFill>
                            <a:srgbClr val="FF0000"/>
                          </a:solidFill>
                        </a:rPr>
                        <a:t>*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total work for level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660" name="Shape 4660"/>
          <p:cNvSpPr txBox="1"/>
          <p:nvPr/>
        </p:nvSpPr>
        <p:spPr>
          <a:xfrm>
            <a:off x="3819775" y="14554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0</a:t>
            </a:r>
          </a:p>
        </p:txBody>
      </p:sp>
      <p:sp>
        <p:nvSpPr>
          <p:cNvPr id="4661" name="Shape 4661"/>
          <p:cNvSpPr txBox="1"/>
          <p:nvPr/>
        </p:nvSpPr>
        <p:spPr>
          <a:xfrm>
            <a:off x="3819775" y="21078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1</a:t>
            </a:r>
          </a:p>
        </p:txBody>
      </p:sp>
      <p:sp>
        <p:nvSpPr>
          <p:cNvPr id="4662" name="Shape 4662"/>
          <p:cNvSpPr txBox="1"/>
          <p:nvPr/>
        </p:nvSpPr>
        <p:spPr>
          <a:xfrm>
            <a:off x="3819775" y="32234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h-1</a:t>
            </a:r>
          </a:p>
        </p:txBody>
      </p:sp>
      <p:sp>
        <p:nvSpPr>
          <p:cNvPr id="4663" name="Shape 4663"/>
          <p:cNvSpPr txBox="1"/>
          <p:nvPr/>
        </p:nvSpPr>
        <p:spPr>
          <a:xfrm>
            <a:off x="3819775" y="41609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</a:t>
            </a:r>
          </a:p>
        </p:txBody>
      </p:sp>
      <p:sp>
        <p:nvSpPr>
          <p:cNvPr id="4664" name="Shape 4664"/>
          <p:cNvSpPr txBox="1"/>
          <p:nvPr/>
        </p:nvSpPr>
        <p:spPr>
          <a:xfrm>
            <a:off x="7117800" y="503100"/>
            <a:ext cx="1714500" cy="7050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/>
              <a:t>Legend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/>
              <a:t>	height of tree</a:t>
            </a:r>
          </a:p>
        </p:txBody>
      </p:sp>
      <p:sp>
        <p:nvSpPr>
          <p:cNvPr id="4665" name="Shape 4665"/>
          <p:cNvSpPr txBox="1"/>
          <p:nvPr/>
        </p:nvSpPr>
        <p:spPr>
          <a:xfrm>
            <a:off x="5014125" y="4160925"/>
            <a:ext cx="3821100" cy="741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300">
                <a:solidFill>
                  <a:srgbClr val="FF0000"/>
                </a:solidFill>
              </a:rPr>
              <a:t>*</a:t>
            </a:r>
            <a:r>
              <a:rPr lang="en" sz="1300"/>
              <a:t>Why do we care about the height of the nodes?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300"/>
              <a:t>This is equal to the max # of swaps to move the node into the correct position (at the bottom).</a:t>
            </a:r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69" name="Shape 4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0" name="Shape 46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Worst-Case Heapify Runtime Proof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71" name="Shape 4671"/>
          <p:cNvSpPr/>
          <p:nvPr/>
        </p:nvSpPr>
        <p:spPr>
          <a:xfrm>
            <a:off x="1828318" y="1427300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72" name="Shape 4672"/>
          <p:cNvSpPr/>
          <p:nvPr/>
        </p:nvSpPr>
        <p:spPr>
          <a:xfrm>
            <a:off x="1332165" y="20034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73" name="Shape 4673"/>
          <p:cNvSpPr/>
          <p:nvPr/>
        </p:nvSpPr>
        <p:spPr>
          <a:xfrm>
            <a:off x="2294821" y="20094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674" name="Shape 4674"/>
          <p:cNvCxnSpPr>
            <a:stCxn id="4671" idx="3"/>
            <a:endCxn id="4672" idx="7"/>
          </p:cNvCxnSpPr>
          <p:nvPr/>
        </p:nvCxnSpPr>
        <p:spPr>
          <a:xfrm flipH="1">
            <a:off x="1719978" y="1815240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75" name="Shape 4675"/>
          <p:cNvCxnSpPr>
            <a:stCxn id="4671" idx="5"/>
            <a:endCxn id="4673" idx="1"/>
          </p:cNvCxnSpPr>
          <p:nvPr/>
        </p:nvCxnSpPr>
        <p:spPr>
          <a:xfrm>
            <a:off x="2216258" y="1815240"/>
            <a:ext cx="1452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76" name="Shape 4676"/>
          <p:cNvSpPr/>
          <p:nvPr/>
        </p:nvSpPr>
        <p:spPr>
          <a:xfrm>
            <a:off x="1883662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77" name="Shape 4677"/>
          <p:cNvSpPr/>
          <p:nvPr/>
        </p:nvSpPr>
        <p:spPr>
          <a:xfrm>
            <a:off x="1361129" y="40654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78" name="Shape 4678"/>
          <p:cNvSpPr/>
          <p:nvPr/>
        </p:nvSpPr>
        <p:spPr>
          <a:xfrm>
            <a:off x="840999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79" name="Shape 4679"/>
          <p:cNvSpPr/>
          <p:nvPr/>
        </p:nvSpPr>
        <p:spPr>
          <a:xfrm>
            <a:off x="311691" y="40624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680" name="Shape 4680"/>
          <p:cNvCxnSpPr>
            <a:stCxn id="4681" idx="3"/>
            <a:endCxn id="4679" idx="0"/>
          </p:cNvCxnSpPr>
          <p:nvPr/>
        </p:nvCxnSpPr>
        <p:spPr>
          <a:xfrm flipH="1">
            <a:off x="539026" y="3509975"/>
            <a:ext cx="320400" cy="552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82" name="Shape 4682"/>
          <p:cNvCxnSpPr>
            <a:stCxn id="4681" idx="4"/>
            <a:endCxn id="4678" idx="0"/>
          </p:cNvCxnSpPr>
          <p:nvPr/>
        </p:nvCxnSpPr>
        <p:spPr>
          <a:xfrm>
            <a:off x="1020116" y="3576535"/>
            <a:ext cx="48000" cy="486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83" name="Shape 4683"/>
          <p:cNvCxnSpPr>
            <a:stCxn id="4684" idx="4"/>
            <a:endCxn id="4677" idx="0"/>
          </p:cNvCxnSpPr>
          <p:nvPr/>
        </p:nvCxnSpPr>
        <p:spPr>
          <a:xfrm flipH="1">
            <a:off x="1588424" y="3576535"/>
            <a:ext cx="113400" cy="489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85" name="Shape 4685"/>
          <p:cNvCxnSpPr>
            <a:stCxn id="4684" idx="5"/>
            <a:endCxn id="4676" idx="0"/>
          </p:cNvCxnSpPr>
          <p:nvPr/>
        </p:nvCxnSpPr>
        <p:spPr>
          <a:xfrm>
            <a:off x="1862514" y="3509975"/>
            <a:ext cx="248400" cy="55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86" name="Shape 4686"/>
          <p:cNvSpPr/>
          <p:nvPr/>
        </p:nvSpPr>
        <p:spPr>
          <a:xfrm>
            <a:off x="3195837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87" name="Shape 4687"/>
          <p:cNvSpPr/>
          <p:nvPr/>
        </p:nvSpPr>
        <p:spPr>
          <a:xfrm>
            <a:off x="2673304" y="40713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688" name="Shape 4688"/>
          <p:cNvCxnSpPr>
            <a:stCxn id="4689" idx="4"/>
            <a:endCxn id="4687" idx="0"/>
          </p:cNvCxnSpPr>
          <p:nvPr/>
        </p:nvCxnSpPr>
        <p:spPr>
          <a:xfrm flipH="1">
            <a:off x="2900487" y="3579510"/>
            <a:ext cx="72600" cy="49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90" name="Shape 4690"/>
          <p:cNvCxnSpPr>
            <a:stCxn id="4689" idx="5"/>
            <a:endCxn id="4686" idx="0"/>
          </p:cNvCxnSpPr>
          <p:nvPr/>
        </p:nvCxnSpPr>
        <p:spPr>
          <a:xfrm>
            <a:off x="3133777" y="3512950"/>
            <a:ext cx="289200" cy="55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89" name="Shape 4689"/>
          <p:cNvSpPr/>
          <p:nvPr/>
        </p:nvSpPr>
        <p:spPr>
          <a:xfrm>
            <a:off x="2745837" y="312501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84" name="Shape 4684"/>
          <p:cNvSpPr/>
          <p:nvPr/>
        </p:nvSpPr>
        <p:spPr>
          <a:xfrm>
            <a:off x="1474574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81" name="Shape 4681"/>
          <p:cNvSpPr/>
          <p:nvPr/>
        </p:nvSpPr>
        <p:spPr>
          <a:xfrm>
            <a:off x="792866" y="312203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691" name="Shape 4691"/>
          <p:cNvCxnSpPr>
            <a:endCxn id="4681" idx="0"/>
          </p:cNvCxnSpPr>
          <p:nvPr/>
        </p:nvCxnSpPr>
        <p:spPr>
          <a:xfrm flipH="1">
            <a:off x="1020116" y="2808235"/>
            <a:ext cx="228300" cy="313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92" name="Shape 4692"/>
          <p:cNvCxnSpPr>
            <a:endCxn id="4684" idx="0"/>
          </p:cNvCxnSpPr>
          <p:nvPr/>
        </p:nvCxnSpPr>
        <p:spPr>
          <a:xfrm>
            <a:off x="1447724" y="2812435"/>
            <a:ext cx="254100" cy="309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93" name="Shape 4693"/>
          <p:cNvCxnSpPr>
            <a:endCxn id="4689" idx="0"/>
          </p:cNvCxnSpPr>
          <p:nvPr/>
        </p:nvCxnSpPr>
        <p:spPr>
          <a:xfrm>
            <a:off x="2777787" y="2807610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94" name="Shape 4694"/>
          <p:cNvSpPr txBox="1"/>
          <p:nvPr/>
        </p:nvSpPr>
        <p:spPr>
          <a:xfrm>
            <a:off x="2242925" y="408022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695" name="Shape 4695"/>
          <p:cNvSpPr txBox="1"/>
          <p:nvPr/>
        </p:nvSpPr>
        <p:spPr>
          <a:xfrm>
            <a:off x="2112750" y="3126100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696" name="Shape 4696"/>
          <p:cNvSpPr txBox="1"/>
          <p:nvPr/>
        </p:nvSpPr>
        <p:spPr>
          <a:xfrm>
            <a:off x="1101300" y="2363775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697" name="Shape 4697"/>
          <p:cNvSpPr txBox="1"/>
          <p:nvPr/>
        </p:nvSpPr>
        <p:spPr>
          <a:xfrm>
            <a:off x="2385875" y="2350663"/>
            <a:ext cx="525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graphicFrame>
        <p:nvGraphicFramePr>
          <p:cNvPr id="4698" name="Shape 4698"/>
          <p:cNvGraphicFramePr/>
          <p:nvPr/>
        </p:nvGraphicFramePr>
        <p:xfrm>
          <a:off x="5014125" y="1455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704650"/>
                <a:gridCol w="1136850"/>
                <a:gridCol w="990075"/>
                <a:gridCol w="989475"/>
              </a:tblGrid>
              <a:tr h="595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level #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# of nodes in level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height of node</a:t>
                      </a:r>
                      <a:r>
                        <a:rPr lang="en">
                          <a:solidFill>
                            <a:srgbClr val="FF0000"/>
                          </a:solidFill>
                        </a:rPr>
                        <a:t>*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total work for level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(h)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(h-1)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(1)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(0)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699" name="Shape 4699"/>
          <p:cNvSpPr txBox="1"/>
          <p:nvPr/>
        </p:nvSpPr>
        <p:spPr>
          <a:xfrm>
            <a:off x="3819775" y="14554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0</a:t>
            </a:r>
          </a:p>
        </p:txBody>
      </p:sp>
      <p:sp>
        <p:nvSpPr>
          <p:cNvPr id="4700" name="Shape 4700"/>
          <p:cNvSpPr txBox="1"/>
          <p:nvPr/>
        </p:nvSpPr>
        <p:spPr>
          <a:xfrm>
            <a:off x="3819775" y="21078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1</a:t>
            </a:r>
          </a:p>
        </p:txBody>
      </p:sp>
      <p:sp>
        <p:nvSpPr>
          <p:cNvPr id="4701" name="Shape 4701"/>
          <p:cNvSpPr txBox="1"/>
          <p:nvPr/>
        </p:nvSpPr>
        <p:spPr>
          <a:xfrm>
            <a:off x="3819775" y="322347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h-1</a:t>
            </a:r>
          </a:p>
        </p:txBody>
      </p:sp>
      <p:sp>
        <p:nvSpPr>
          <p:cNvPr id="4702" name="Shape 4702"/>
          <p:cNvSpPr txBox="1"/>
          <p:nvPr/>
        </p:nvSpPr>
        <p:spPr>
          <a:xfrm>
            <a:off x="3819775" y="4160925"/>
            <a:ext cx="924600" cy="313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level h</a:t>
            </a:r>
          </a:p>
        </p:txBody>
      </p:sp>
      <p:sp>
        <p:nvSpPr>
          <p:cNvPr id="4703" name="Shape 4703"/>
          <p:cNvSpPr txBox="1"/>
          <p:nvPr/>
        </p:nvSpPr>
        <p:spPr>
          <a:xfrm>
            <a:off x="7117800" y="503100"/>
            <a:ext cx="1714500" cy="7050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/>
              <a:t>Legend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/>
              <a:t>	height of tree</a:t>
            </a:r>
          </a:p>
        </p:txBody>
      </p:sp>
      <p:sp>
        <p:nvSpPr>
          <p:cNvPr id="4704" name="Shape 4704"/>
          <p:cNvSpPr txBox="1"/>
          <p:nvPr/>
        </p:nvSpPr>
        <p:spPr>
          <a:xfrm>
            <a:off x="5014125" y="4160925"/>
            <a:ext cx="3821100" cy="741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300">
                <a:solidFill>
                  <a:srgbClr val="FF0000"/>
                </a:solidFill>
              </a:rPr>
              <a:t>*</a:t>
            </a:r>
            <a:r>
              <a:rPr lang="en" sz="1300"/>
              <a:t>Why do we care about the height of the nodes?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300"/>
              <a:t>This is equal to the max # of swaps to move the node into the correct position (at the bottom).</a:t>
            </a:r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8" name="Shape 4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9" name="Shape 47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Worst-Case Heapify Runtime Proof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4710" name="Shape 4710"/>
          <p:cNvGraphicFramePr/>
          <p:nvPr/>
        </p:nvGraphicFramePr>
        <p:xfrm>
          <a:off x="5014125" y="1455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704650"/>
                <a:gridCol w="1136850"/>
                <a:gridCol w="990075"/>
                <a:gridCol w="989475"/>
              </a:tblGrid>
              <a:tr h="595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level #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# of nodes in level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height of node</a:t>
                      </a:r>
                      <a:r>
                        <a:rPr lang="en">
                          <a:solidFill>
                            <a:srgbClr val="FF0000"/>
                          </a:solidFill>
                        </a:rPr>
                        <a:t>*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total work for level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(h)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(h-1)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(1)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(0)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711" name="Shape 4711"/>
          <p:cNvSpPr txBox="1"/>
          <p:nvPr/>
        </p:nvSpPr>
        <p:spPr>
          <a:xfrm>
            <a:off x="7117800" y="503100"/>
            <a:ext cx="1714500" cy="7050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/>
              <a:t>Legend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/>
              <a:t>	height of tree</a:t>
            </a:r>
          </a:p>
        </p:txBody>
      </p:sp>
      <p:sp>
        <p:nvSpPr>
          <p:cNvPr id="4712" name="Shape 4712"/>
          <p:cNvSpPr txBox="1"/>
          <p:nvPr/>
        </p:nvSpPr>
        <p:spPr>
          <a:xfrm>
            <a:off x="5014125" y="4160925"/>
            <a:ext cx="3821100" cy="741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300">
                <a:solidFill>
                  <a:srgbClr val="FF0000"/>
                </a:solidFill>
              </a:rPr>
              <a:t>*</a:t>
            </a:r>
            <a:r>
              <a:rPr lang="en" sz="1300"/>
              <a:t>Why do we care about the height of the nodes?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300"/>
              <a:t>This is equal to the max # of swaps to move the node into the correct position (at the bottom).</a:t>
            </a:r>
          </a:p>
        </p:txBody>
      </p:sp>
      <p:pic>
        <p:nvPicPr>
          <p:cNvPr id="4713" name="Shape 4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55425"/>
            <a:ext cx="4538377" cy="25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4" name="Shape 47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3150" y="1746950"/>
            <a:ext cx="3064526" cy="64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8" name="Shape 4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9" name="Shape 47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Worst-Case Heapify Runtime Proof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4720" name="Shape 4720"/>
          <p:cNvGraphicFramePr/>
          <p:nvPr/>
        </p:nvGraphicFramePr>
        <p:xfrm>
          <a:off x="5014125" y="1455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704650"/>
                <a:gridCol w="1136850"/>
                <a:gridCol w="990075"/>
                <a:gridCol w="989475"/>
              </a:tblGrid>
              <a:tr h="595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level #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# of nodes in level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height of node</a:t>
                      </a:r>
                      <a:r>
                        <a:rPr lang="en">
                          <a:solidFill>
                            <a:srgbClr val="FF0000"/>
                          </a:solidFill>
                        </a:rPr>
                        <a:t>*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total work for level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(h)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(h-1)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(1)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(0)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721" name="Shape 4721"/>
          <p:cNvSpPr txBox="1"/>
          <p:nvPr/>
        </p:nvSpPr>
        <p:spPr>
          <a:xfrm>
            <a:off x="7117800" y="503100"/>
            <a:ext cx="1714500" cy="7050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/>
              <a:t>Legend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/>
              <a:t>	height of tree</a:t>
            </a:r>
          </a:p>
        </p:txBody>
      </p:sp>
      <p:sp>
        <p:nvSpPr>
          <p:cNvPr id="4722" name="Shape 4722"/>
          <p:cNvSpPr txBox="1"/>
          <p:nvPr/>
        </p:nvSpPr>
        <p:spPr>
          <a:xfrm>
            <a:off x="5014125" y="4160925"/>
            <a:ext cx="3821100" cy="741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300">
                <a:solidFill>
                  <a:srgbClr val="FF0000"/>
                </a:solidFill>
              </a:rPr>
              <a:t>*</a:t>
            </a:r>
            <a:r>
              <a:rPr lang="en" sz="1300"/>
              <a:t>Why do we care about the height of the nodes?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300"/>
              <a:t>This is equal to the max # of swaps to move the node into the correct position (at the bottom).</a:t>
            </a:r>
          </a:p>
        </p:txBody>
      </p:sp>
      <p:pic>
        <p:nvPicPr>
          <p:cNvPr id="4723" name="Shape 4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55425"/>
            <a:ext cx="4538377" cy="25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4" name="Shape 47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3150" y="1746950"/>
            <a:ext cx="3064526" cy="644050"/>
          </a:xfrm>
          <a:prstGeom prst="rect">
            <a:avLst/>
          </a:prstGeom>
          <a:noFill/>
          <a:ln>
            <a:noFill/>
          </a:ln>
        </p:spPr>
      </p:pic>
      <p:sp>
        <p:nvSpPr>
          <p:cNvPr id="4725" name="Shape 4725"/>
          <p:cNvSpPr txBox="1"/>
          <p:nvPr/>
        </p:nvSpPr>
        <p:spPr>
          <a:xfrm>
            <a:off x="2747175" y="2271125"/>
            <a:ext cx="1884300" cy="3372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/>
              <a:t>How? WolframAlpha </a:t>
            </a:r>
            <a:r>
              <a:rPr b="1" lang="en" sz="1200"/>
              <a:t>:3</a:t>
            </a:r>
          </a:p>
        </p:txBody>
      </p:sp>
      <p:sp>
        <p:nvSpPr>
          <p:cNvPr id="4726" name="Shape 4726"/>
          <p:cNvSpPr/>
          <p:nvPr/>
        </p:nvSpPr>
        <p:spPr>
          <a:xfrm>
            <a:off x="2362499" y="2201700"/>
            <a:ext cx="384679" cy="267325"/>
          </a:xfrm>
          <a:custGeom>
            <a:pathLst>
              <a:path extrusionOk="0" h="10693" w="16281">
                <a:moveTo>
                  <a:pt x="16281" y="9918"/>
                </a:moveTo>
                <a:cubicBezTo>
                  <a:pt x="13900" y="9918"/>
                  <a:pt x="4710" y="11571"/>
                  <a:pt x="2000" y="9918"/>
                </a:cubicBezTo>
                <a:cubicBezTo>
                  <a:pt x="-710" y="8265"/>
                  <a:pt x="346" y="1653"/>
                  <a:pt x="16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30" name="Shape 4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1" name="Shape 47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Worst-Case Heapify Runtime Proof</a:t>
            </a:r>
          </a:p>
        </p:txBody>
      </p:sp>
      <p:graphicFrame>
        <p:nvGraphicFramePr>
          <p:cNvPr id="4732" name="Shape 4732"/>
          <p:cNvGraphicFramePr/>
          <p:nvPr/>
        </p:nvGraphicFramePr>
        <p:xfrm>
          <a:off x="5014125" y="1455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704650"/>
                <a:gridCol w="1136850"/>
                <a:gridCol w="990075"/>
                <a:gridCol w="989475"/>
              </a:tblGrid>
              <a:tr h="595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level #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# of nodes in level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height of node</a:t>
                      </a:r>
                      <a:r>
                        <a:rPr lang="en">
                          <a:solidFill>
                            <a:srgbClr val="FF0000"/>
                          </a:solidFill>
                        </a:rPr>
                        <a:t>*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total work for level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(h)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(h-1)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h-1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(1)</a:t>
                      </a:r>
                    </a:p>
                  </a:txBody>
                  <a:tcPr marT="91425" marB="91425" marR="91425" marL="91425"/>
                </a:tc>
              </a:tr>
              <a:tr h="387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baseline="30000"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(0)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733" name="Shape 4733"/>
          <p:cNvSpPr txBox="1"/>
          <p:nvPr/>
        </p:nvSpPr>
        <p:spPr>
          <a:xfrm>
            <a:off x="7117800" y="503100"/>
            <a:ext cx="1714500" cy="7050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/>
              <a:t>Legend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</a:t>
            </a:r>
            <a:r>
              <a:rPr lang="en"/>
              <a:t>	height of tree</a:t>
            </a:r>
          </a:p>
        </p:txBody>
      </p:sp>
      <p:sp>
        <p:nvSpPr>
          <p:cNvPr id="4734" name="Shape 4734"/>
          <p:cNvSpPr txBox="1"/>
          <p:nvPr/>
        </p:nvSpPr>
        <p:spPr>
          <a:xfrm>
            <a:off x="5014125" y="4160925"/>
            <a:ext cx="3821100" cy="741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300">
                <a:solidFill>
                  <a:srgbClr val="FF0000"/>
                </a:solidFill>
              </a:rPr>
              <a:t>*</a:t>
            </a:r>
            <a:r>
              <a:rPr lang="en" sz="1300"/>
              <a:t>Why do we care about the height of the nodes?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300"/>
              <a:t>This is equal to the max # of swaps to move the node into the correct position (at the bottom).</a:t>
            </a:r>
          </a:p>
        </p:txBody>
      </p:sp>
      <p:pic>
        <p:nvPicPr>
          <p:cNvPr id="4735" name="Shape 47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55425"/>
            <a:ext cx="4538377" cy="25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6" name="Shape 47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3150" y="1746950"/>
            <a:ext cx="3064526" cy="644050"/>
          </a:xfrm>
          <a:prstGeom prst="rect">
            <a:avLst/>
          </a:prstGeom>
          <a:noFill/>
          <a:ln>
            <a:noFill/>
          </a:ln>
        </p:spPr>
      </p:pic>
      <p:sp>
        <p:nvSpPr>
          <p:cNvPr id="4737" name="Shape 4737"/>
          <p:cNvSpPr txBox="1"/>
          <p:nvPr>
            <p:ph idx="1" type="body"/>
          </p:nvPr>
        </p:nvSpPr>
        <p:spPr>
          <a:xfrm>
            <a:off x="311700" y="1152475"/>
            <a:ext cx="8520600" cy="3201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Recall that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h = log</a:t>
            </a:r>
            <a:r>
              <a:rPr baseline="-25000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">
                <a:solidFill>
                  <a:srgbClr val="000000"/>
                </a:solidFill>
              </a:rPr>
              <a:t>.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T(n) =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-log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2(2</a:t>
            </a:r>
            <a:r>
              <a:rPr baseline="30000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baseline="30000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b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=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2n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b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=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ϴ(n)</a:t>
            </a:r>
          </a:p>
        </p:txBody>
      </p:sp>
      <p:sp>
        <p:nvSpPr>
          <p:cNvPr id="4738" name="Shape 4738"/>
          <p:cNvSpPr txBox="1"/>
          <p:nvPr/>
        </p:nvSpPr>
        <p:spPr>
          <a:xfrm>
            <a:off x="2747175" y="2271125"/>
            <a:ext cx="1884300" cy="3372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/>
              <a:t>How? WolframAlpha </a:t>
            </a:r>
            <a:r>
              <a:rPr b="1" lang="en" sz="1200"/>
              <a:t>:3</a:t>
            </a:r>
          </a:p>
        </p:txBody>
      </p:sp>
      <p:sp>
        <p:nvSpPr>
          <p:cNvPr id="4739" name="Shape 4739"/>
          <p:cNvSpPr/>
          <p:nvPr/>
        </p:nvSpPr>
        <p:spPr>
          <a:xfrm>
            <a:off x="2362499" y="2201700"/>
            <a:ext cx="384679" cy="267325"/>
          </a:xfrm>
          <a:custGeom>
            <a:pathLst>
              <a:path extrusionOk="0" h="10693" w="16281">
                <a:moveTo>
                  <a:pt x="16281" y="9918"/>
                </a:moveTo>
                <a:cubicBezTo>
                  <a:pt x="13900" y="9918"/>
                  <a:pt x="4710" y="11571"/>
                  <a:pt x="2000" y="9918"/>
                </a:cubicBezTo>
                <a:cubicBezTo>
                  <a:pt x="-710" y="8265"/>
                  <a:pt x="346" y="1653"/>
                  <a:pt x="16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/>
          <p:nvPr/>
        </p:nvSpPr>
        <p:spPr>
          <a:xfrm>
            <a:off x="159300" y="3104775"/>
            <a:ext cx="8832300" cy="20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/>
              <a:t>Performance for tries: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Comparison is done digit-by-digit, allowing us to skip some characters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Hash sets may look at many unnecessary characters, as computing a full hashCode usually requires looking at all characters</a:t>
            </a:r>
          </a:p>
          <a:p>
            <a:pPr indent="-355600" lvl="0" marL="457200" rtl="0">
              <a:spcBef>
                <a:spcPts val="0"/>
              </a:spcBef>
              <a:buSzPts val="2000"/>
              <a:buChar char="●"/>
            </a:pPr>
            <a:r>
              <a:rPr lang="en" sz="2000"/>
              <a:t>Like hash sets, searching is constant with respect to the number of keys</a:t>
            </a:r>
          </a:p>
        </p:txBody>
      </p:sp>
      <p:sp>
        <p:nvSpPr>
          <p:cNvPr id="349" name="Shape 349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Set Data Structures (Raw Performance for Search)</a:t>
            </a:r>
          </a:p>
        </p:txBody>
      </p:sp>
      <p:graphicFrame>
        <p:nvGraphicFramePr>
          <p:cNvPr id="350" name="Shape 350"/>
          <p:cNvGraphicFramePr/>
          <p:nvPr/>
        </p:nvGraphicFramePr>
        <p:xfrm>
          <a:off x="625939" y="102118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2037075"/>
                <a:gridCol w="2138625"/>
                <a:gridCol w="1556525"/>
                <a:gridCol w="2231300"/>
              </a:tblGrid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Amortized average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Worst case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Best case</a:t>
                      </a: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BST (Balanced)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 log N)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           (hit)</a:t>
                      </a: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Trie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         (miss)</a:t>
                      </a: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Hash Set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</a:t>
                      </a: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</a:t>
                      </a: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)*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Θ(NL)</a:t>
                      </a: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351" name="Shape 351"/>
          <p:cNvSpPr txBox="1"/>
          <p:nvPr/>
        </p:nvSpPr>
        <p:spPr>
          <a:xfrm>
            <a:off x="2955850" y="2754600"/>
            <a:ext cx="5840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 keys, L digits per key. A miss means the key isn’t present.</a:t>
            </a:r>
          </a:p>
        </p:txBody>
      </p:sp>
      <p:sp>
        <p:nvSpPr>
          <p:cNvPr id="352" name="Shape 352"/>
          <p:cNvSpPr txBox="1"/>
          <p:nvPr/>
        </p:nvSpPr>
        <p:spPr>
          <a:xfrm>
            <a:off x="609600" y="618975"/>
            <a:ext cx="31110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Runtimes for contains()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Usages of Tries</a:t>
            </a:r>
          </a:p>
        </p:txBody>
      </p:sp>
      <p:sp>
        <p:nvSpPr>
          <p:cNvPr id="358" name="Shape 358"/>
          <p:cNvSpPr/>
          <p:nvPr/>
        </p:nvSpPr>
        <p:spPr>
          <a:xfrm>
            <a:off x="7237680" y="209933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9" name="Shape 359"/>
          <p:cNvSpPr/>
          <p:nvPr/>
        </p:nvSpPr>
        <p:spPr>
          <a:xfrm>
            <a:off x="7867175" y="2724296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360" name="Shape 360"/>
          <p:cNvSpPr/>
          <p:nvPr/>
        </p:nvSpPr>
        <p:spPr>
          <a:xfrm>
            <a:off x="7867175" y="3359573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361" name="Shape 361"/>
          <p:cNvSpPr/>
          <p:nvPr/>
        </p:nvSpPr>
        <p:spPr>
          <a:xfrm>
            <a:off x="7867175" y="39948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sp>
        <p:nvSpPr>
          <p:cNvPr id="362" name="Shape 362"/>
          <p:cNvSpPr/>
          <p:nvPr/>
        </p:nvSpPr>
        <p:spPr>
          <a:xfrm>
            <a:off x="7237675" y="39948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363" name="Shape 363"/>
          <p:cNvSpPr/>
          <p:nvPr/>
        </p:nvSpPr>
        <p:spPr>
          <a:xfrm>
            <a:off x="8496675" y="39948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sp>
        <p:nvSpPr>
          <p:cNvPr id="364" name="Shape 364"/>
          <p:cNvSpPr/>
          <p:nvPr/>
        </p:nvSpPr>
        <p:spPr>
          <a:xfrm>
            <a:off x="7867175" y="4630127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sp>
        <p:nvSpPr>
          <p:cNvPr id="365" name="Shape 365"/>
          <p:cNvSpPr/>
          <p:nvPr/>
        </p:nvSpPr>
        <p:spPr>
          <a:xfrm>
            <a:off x="6541600" y="2724311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366" name="Shape 366"/>
          <p:cNvSpPr/>
          <p:nvPr/>
        </p:nvSpPr>
        <p:spPr>
          <a:xfrm>
            <a:off x="6541600" y="3359586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367" name="Shape 367"/>
          <p:cNvSpPr/>
          <p:nvPr/>
        </p:nvSpPr>
        <p:spPr>
          <a:xfrm>
            <a:off x="6541600" y="399486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368" name="Shape 368"/>
          <p:cNvCxnSpPr/>
          <p:nvPr/>
        </p:nvCxnSpPr>
        <p:spPr>
          <a:xfrm>
            <a:off x="8083625" y="4427752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69" name="Shape 369"/>
          <p:cNvCxnSpPr>
            <a:stCxn id="358" idx="5"/>
            <a:endCxn id="359" idx="0"/>
          </p:cNvCxnSpPr>
          <p:nvPr/>
        </p:nvCxnSpPr>
        <p:spPr>
          <a:xfrm>
            <a:off x="7607183" y="2468841"/>
            <a:ext cx="476400" cy="2556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0" name="Shape 370"/>
          <p:cNvCxnSpPr>
            <a:stCxn id="359" idx="4"/>
            <a:endCxn id="360" idx="0"/>
          </p:cNvCxnSpPr>
          <p:nvPr/>
        </p:nvCxnSpPr>
        <p:spPr>
          <a:xfrm>
            <a:off x="8083625" y="315719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1" name="Shape 371"/>
          <p:cNvCxnSpPr>
            <a:stCxn id="360" idx="4"/>
            <a:endCxn id="361" idx="0"/>
          </p:cNvCxnSpPr>
          <p:nvPr/>
        </p:nvCxnSpPr>
        <p:spPr>
          <a:xfrm>
            <a:off x="8083625" y="3792473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2" name="Shape 372"/>
          <p:cNvCxnSpPr>
            <a:stCxn id="360" idx="3"/>
            <a:endCxn id="362" idx="0"/>
          </p:cNvCxnSpPr>
          <p:nvPr/>
        </p:nvCxnSpPr>
        <p:spPr>
          <a:xfrm flipH="1">
            <a:off x="7454172" y="3729077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3" name="Shape 373"/>
          <p:cNvCxnSpPr>
            <a:stCxn id="360" idx="5"/>
            <a:endCxn id="363" idx="0"/>
          </p:cNvCxnSpPr>
          <p:nvPr/>
        </p:nvCxnSpPr>
        <p:spPr>
          <a:xfrm>
            <a:off x="8236678" y="3729077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4" name="Shape 374"/>
          <p:cNvCxnSpPr>
            <a:stCxn id="361" idx="4"/>
            <a:endCxn id="364" idx="0"/>
          </p:cNvCxnSpPr>
          <p:nvPr/>
        </p:nvCxnSpPr>
        <p:spPr>
          <a:xfrm>
            <a:off x="8083625" y="4427752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5" name="Shape 375"/>
          <p:cNvCxnSpPr>
            <a:stCxn id="358" idx="3"/>
            <a:endCxn id="365" idx="0"/>
          </p:cNvCxnSpPr>
          <p:nvPr/>
        </p:nvCxnSpPr>
        <p:spPr>
          <a:xfrm flipH="1">
            <a:off x="6758076" y="2468841"/>
            <a:ext cx="543000" cy="2556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6" name="Shape 376"/>
          <p:cNvCxnSpPr>
            <a:endCxn id="366" idx="0"/>
          </p:cNvCxnSpPr>
          <p:nvPr/>
        </p:nvCxnSpPr>
        <p:spPr>
          <a:xfrm>
            <a:off x="6758050" y="315708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7" name="Shape 377"/>
          <p:cNvCxnSpPr>
            <a:endCxn id="367" idx="0"/>
          </p:cNvCxnSpPr>
          <p:nvPr/>
        </p:nvCxnSpPr>
        <p:spPr>
          <a:xfrm>
            <a:off x="6758050" y="379236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78" name="Shape 378"/>
          <p:cNvSpPr/>
          <p:nvPr/>
        </p:nvSpPr>
        <p:spPr>
          <a:xfrm>
            <a:off x="6541600" y="463013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379" name="Shape 379"/>
          <p:cNvCxnSpPr>
            <a:stCxn id="367" idx="4"/>
            <a:endCxn id="378" idx="0"/>
          </p:cNvCxnSpPr>
          <p:nvPr/>
        </p:nvCxnSpPr>
        <p:spPr>
          <a:xfrm>
            <a:off x="6758050" y="442776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80" name="Shape 380"/>
          <p:cNvSpPr/>
          <p:nvPr/>
        </p:nvSpPr>
        <p:spPr>
          <a:xfrm>
            <a:off x="1196501" y="275005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sad</a:t>
            </a:r>
          </a:p>
        </p:txBody>
      </p:sp>
      <p:sp>
        <p:nvSpPr>
          <p:cNvPr id="381" name="Shape 381"/>
          <p:cNvSpPr/>
          <p:nvPr/>
        </p:nvSpPr>
        <p:spPr>
          <a:xfrm>
            <a:off x="1943663" y="353820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same</a:t>
            </a:r>
          </a:p>
        </p:txBody>
      </p:sp>
      <p:sp>
        <p:nvSpPr>
          <p:cNvPr id="382" name="Shape 382"/>
          <p:cNvSpPr/>
          <p:nvPr/>
        </p:nvSpPr>
        <p:spPr>
          <a:xfrm>
            <a:off x="2433051" y="428675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sap</a:t>
            </a:r>
          </a:p>
        </p:txBody>
      </p:sp>
      <p:cxnSp>
        <p:nvCxnSpPr>
          <p:cNvPr id="383" name="Shape 383"/>
          <p:cNvCxnSpPr>
            <a:stCxn id="380" idx="2"/>
            <a:endCxn id="381" idx="0"/>
          </p:cNvCxnSpPr>
          <p:nvPr/>
        </p:nvCxnSpPr>
        <p:spPr>
          <a:xfrm>
            <a:off x="1580051" y="3182950"/>
            <a:ext cx="747300" cy="355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84" name="Shape 384"/>
          <p:cNvCxnSpPr>
            <a:stCxn id="381" idx="2"/>
            <a:endCxn id="382" idx="0"/>
          </p:cNvCxnSpPr>
          <p:nvPr/>
        </p:nvCxnSpPr>
        <p:spPr>
          <a:xfrm>
            <a:off x="2327213" y="3971100"/>
            <a:ext cx="489300" cy="315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85" name="Shape 385"/>
          <p:cNvSpPr/>
          <p:nvPr/>
        </p:nvSpPr>
        <p:spPr>
          <a:xfrm>
            <a:off x="121836" y="353820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awls</a:t>
            </a:r>
          </a:p>
        </p:txBody>
      </p:sp>
      <p:sp>
        <p:nvSpPr>
          <p:cNvPr id="386" name="Shape 386"/>
          <p:cNvSpPr/>
          <p:nvPr/>
        </p:nvSpPr>
        <p:spPr>
          <a:xfrm>
            <a:off x="500325" y="428675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sac</a:t>
            </a:r>
          </a:p>
        </p:txBody>
      </p:sp>
      <p:cxnSp>
        <p:nvCxnSpPr>
          <p:cNvPr id="387" name="Shape 387"/>
          <p:cNvCxnSpPr>
            <a:stCxn id="380" idx="2"/>
            <a:endCxn id="385" idx="0"/>
          </p:cNvCxnSpPr>
          <p:nvPr/>
        </p:nvCxnSpPr>
        <p:spPr>
          <a:xfrm flipH="1">
            <a:off x="505451" y="3182950"/>
            <a:ext cx="1074600" cy="355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88" name="Shape 388"/>
          <p:cNvCxnSpPr>
            <a:stCxn id="385" idx="2"/>
            <a:endCxn id="386" idx="0"/>
          </p:cNvCxnSpPr>
          <p:nvPr/>
        </p:nvCxnSpPr>
        <p:spPr>
          <a:xfrm>
            <a:off x="505386" y="3971100"/>
            <a:ext cx="378600" cy="315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89" name="Shape 389"/>
          <p:cNvSpPr/>
          <p:nvPr/>
        </p:nvSpPr>
        <p:spPr>
          <a:xfrm>
            <a:off x="3843088" y="3719068"/>
            <a:ext cx="493200" cy="454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Shape 390"/>
          <p:cNvSpPr/>
          <p:nvPr/>
        </p:nvSpPr>
        <p:spPr>
          <a:xfrm>
            <a:off x="3843088" y="4167501"/>
            <a:ext cx="493200" cy="454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1" name="Shape 391"/>
          <p:cNvSpPr/>
          <p:nvPr/>
        </p:nvSpPr>
        <p:spPr>
          <a:xfrm>
            <a:off x="3843088" y="3274684"/>
            <a:ext cx="493200" cy="454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2" name="Shape 392"/>
          <p:cNvSpPr txBox="1"/>
          <p:nvPr/>
        </p:nvSpPr>
        <p:spPr>
          <a:xfrm>
            <a:off x="3571263" y="28396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r">
              <a:lnSpc>
                <a:spcPct val="200000"/>
              </a:lnSpc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</a:p>
          <a:p>
            <a:pPr indent="0" lvl="0" marL="0" rtl="0" algn="r">
              <a:lnSpc>
                <a:spcPct val="200000"/>
              </a:lnSpc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</a:p>
        </p:txBody>
      </p:sp>
      <p:sp>
        <p:nvSpPr>
          <p:cNvPr id="393" name="Shape 393"/>
          <p:cNvSpPr/>
          <p:nvPr/>
        </p:nvSpPr>
        <p:spPr>
          <a:xfrm>
            <a:off x="3843088" y="2826250"/>
            <a:ext cx="493200" cy="454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94" name="Shape 394"/>
          <p:cNvCxnSpPr/>
          <p:nvPr/>
        </p:nvCxnSpPr>
        <p:spPr>
          <a:xfrm>
            <a:off x="4080989" y="3049595"/>
            <a:ext cx="568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95" name="Shape 395"/>
          <p:cNvCxnSpPr/>
          <p:nvPr/>
        </p:nvCxnSpPr>
        <p:spPr>
          <a:xfrm>
            <a:off x="4092863" y="3525375"/>
            <a:ext cx="559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96" name="Shape 396"/>
          <p:cNvCxnSpPr/>
          <p:nvPr/>
        </p:nvCxnSpPr>
        <p:spPr>
          <a:xfrm>
            <a:off x="4116250" y="4395986"/>
            <a:ext cx="53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97" name="Shape 397"/>
          <p:cNvCxnSpPr/>
          <p:nvPr/>
        </p:nvCxnSpPr>
        <p:spPr>
          <a:xfrm>
            <a:off x="4099684" y="3968932"/>
            <a:ext cx="559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98" name="Shape 398"/>
          <p:cNvSpPr txBox="1"/>
          <p:nvPr/>
        </p:nvSpPr>
        <p:spPr>
          <a:xfrm>
            <a:off x="4724910" y="2826250"/>
            <a:ext cx="6798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sad</a:t>
            </a:r>
          </a:p>
        </p:txBody>
      </p:sp>
      <p:sp>
        <p:nvSpPr>
          <p:cNvPr id="399" name="Shape 399"/>
          <p:cNvSpPr txBox="1"/>
          <p:nvPr/>
        </p:nvSpPr>
        <p:spPr>
          <a:xfrm>
            <a:off x="4738552" y="3303925"/>
            <a:ext cx="6336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awls</a:t>
            </a:r>
          </a:p>
        </p:txBody>
      </p:sp>
      <p:sp>
        <p:nvSpPr>
          <p:cNvPr id="400" name="Shape 400"/>
          <p:cNvSpPr txBox="1"/>
          <p:nvPr/>
        </p:nvSpPr>
        <p:spPr>
          <a:xfrm>
            <a:off x="4752183" y="3761125"/>
            <a:ext cx="5358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401" name="Shape 401"/>
          <p:cNvSpPr txBox="1"/>
          <p:nvPr/>
        </p:nvSpPr>
        <p:spPr>
          <a:xfrm>
            <a:off x="4752173" y="4218325"/>
            <a:ext cx="6798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same</a:t>
            </a:r>
          </a:p>
        </p:txBody>
      </p:sp>
      <p:sp>
        <p:nvSpPr>
          <p:cNvPr id="402" name="Shape 402"/>
          <p:cNvSpPr txBox="1"/>
          <p:nvPr/>
        </p:nvSpPr>
        <p:spPr>
          <a:xfrm>
            <a:off x="5693870" y="3761125"/>
            <a:ext cx="5358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sap</a:t>
            </a:r>
          </a:p>
        </p:txBody>
      </p:sp>
      <p:cxnSp>
        <p:nvCxnSpPr>
          <p:cNvPr id="403" name="Shape 403"/>
          <p:cNvCxnSpPr/>
          <p:nvPr/>
        </p:nvCxnSpPr>
        <p:spPr>
          <a:xfrm>
            <a:off x="5242684" y="3968932"/>
            <a:ext cx="3570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04" name="Shape 404"/>
          <p:cNvSpPr/>
          <p:nvPr/>
        </p:nvSpPr>
        <p:spPr>
          <a:xfrm>
            <a:off x="1450186" y="4286750"/>
            <a:ext cx="767100" cy="4329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sam</a:t>
            </a:r>
          </a:p>
        </p:txBody>
      </p:sp>
      <p:cxnSp>
        <p:nvCxnSpPr>
          <p:cNvPr id="405" name="Shape 405"/>
          <p:cNvCxnSpPr>
            <a:stCxn id="381" idx="2"/>
            <a:endCxn id="404" idx="0"/>
          </p:cNvCxnSpPr>
          <p:nvPr/>
        </p:nvCxnSpPr>
        <p:spPr>
          <a:xfrm flipH="1">
            <a:off x="1833713" y="3971100"/>
            <a:ext cx="493500" cy="315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06" name="Shape 406"/>
          <p:cNvCxnSpPr/>
          <p:nvPr/>
        </p:nvCxnSpPr>
        <p:spPr>
          <a:xfrm>
            <a:off x="5273659" y="3053507"/>
            <a:ext cx="3522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07" name="Shape 407"/>
          <p:cNvSpPr txBox="1"/>
          <p:nvPr/>
        </p:nvSpPr>
        <p:spPr>
          <a:xfrm>
            <a:off x="5688354" y="2816521"/>
            <a:ext cx="6798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sam</a:t>
            </a:r>
          </a:p>
        </p:txBody>
      </p:sp>
      <p:sp>
        <p:nvSpPr>
          <p:cNvPr id="408" name="Shape 408"/>
          <p:cNvSpPr txBox="1"/>
          <p:nvPr/>
        </p:nvSpPr>
        <p:spPr>
          <a:xfrm>
            <a:off x="311700" y="546725"/>
            <a:ext cx="8401500" cy="10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2200"/>
              <a:t>Theoretical asymptotic speed improvement is nice, but </a:t>
            </a:r>
            <a:r>
              <a:rPr b="1" lang="en" sz="2200" u="sng"/>
              <a:t>main appeal of tries</a:t>
            </a:r>
            <a:r>
              <a:rPr lang="en" sz="2200"/>
              <a:t> is their ability to support rapid </a:t>
            </a:r>
            <a:r>
              <a:rPr b="1" lang="en" sz="2200" u="sng"/>
              <a:t>prefix matching</a:t>
            </a:r>
            <a:r>
              <a:rPr lang="en" sz="2200"/>
              <a:t> and </a:t>
            </a:r>
            <a:r>
              <a:rPr b="1" lang="en" sz="2200" u="sng"/>
              <a:t>approximate matching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Finding all keys that match a given prefix: keysWithPrefix(“sa”)</a:t>
            </a:r>
          </a:p>
          <a:p>
            <a:pPr indent="-368300" lvl="0" marL="457200">
              <a:spcBef>
                <a:spcPts val="0"/>
              </a:spcBef>
              <a:buSzPts val="2200"/>
              <a:buChar char="●"/>
            </a:pPr>
            <a:r>
              <a:rPr lang="en" sz="2200"/>
              <a:t>Find longest prefix of: longestPrefixOf(“sample”)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Trie Implementation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Trie Implementation</a:t>
            </a:r>
          </a:p>
        </p:txBody>
      </p:sp>
      <p:sp>
        <p:nvSpPr>
          <p:cNvPr id="419" name="Shape 419"/>
          <p:cNvSpPr/>
          <p:nvPr/>
        </p:nvSpPr>
        <p:spPr>
          <a:xfrm>
            <a:off x="7237680" y="187073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0" name="Shape 420"/>
          <p:cNvSpPr/>
          <p:nvPr/>
        </p:nvSpPr>
        <p:spPr>
          <a:xfrm>
            <a:off x="7867175" y="2495696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421" name="Shape 421"/>
          <p:cNvSpPr/>
          <p:nvPr/>
        </p:nvSpPr>
        <p:spPr>
          <a:xfrm>
            <a:off x="7867175" y="3130973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422" name="Shape 422"/>
          <p:cNvSpPr/>
          <p:nvPr/>
        </p:nvSpPr>
        <p:spPr>
          <a:xfrm>
            <a:off x="7867175" y="37662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sp>
        <p:nvSpPr>
          <p:cNvPr id="423" name="Shape 423"/>
          <p:cNvSpPr/>
          <p:nvPr/>
        </p:nvSpPr>
        <p:spPr>
          <a:xfrm>
            <a:off x="7237675" y="37662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424" name="Shape 424"/>
          <p:cNvSpPr/>
          <p:nvPr/>
        </p:nvSpPr>
        <p:spPr>
          <a:xfrm>
            <a:off x="8496675" y="37662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sp>
        <p:nvSpPr>
          <p:cNvPr id="425" name="Shape 425"/>
          <p:cNvSpPr/>
          <p:nvPr/>
        </p:nvSpPr>
        <p:spPr>
          <a:xfrm>
            <a:off x="7867175" y="4401527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sp>
        <p:nvSpPr>
          <p:cNvPr id="426" name="Shape 426"/>
          <p:cNvSpPr/>
          <p:nvPr/>
        </p:nvSpPr>
        <p:spPr>
          <a:xfrm>
            <a:off x="6541600" y="2495711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427" name="Shape 427"/>
          <p:cNvSpPr/>
          <p:nvPr/>
        </p:nvSpPr>
        <p:spPr>
          <a:xfrm>
            <a:off x="6541600" y="3130986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428" name="Shape 428"/>
          <p:cNvSpPr/>
          <p:nvPr/>
        </p:nvSpPr>
        <p:spPr>
          <a:xfrm>
            <a:off x="6541600" y="376626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429" name="Shape 429"/>
          <p:cNvCxnSpPr/>
          <p:nvPr/>
        </p:nvCxnSpPr>
        <p:spPr>
          <a:xfrm>
            <a:off x="8083625" y="4199152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0" name="Shape 430"/>
          <p:cNvCxnSpPr>
            <a:stCxn id="419" idx="5"/>
            <a:endCxn id="420" idx="0"/>
          </p:cNvCxnSpPr>
          <p:nvPr/>
        </p:nvCxnSpPr>
        <p:spPr>
          <a:xfrm>
            <a:off x="7607183" y="2240241"/>
            <a:ext cx="476400" cy="2556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1" name="Shape 431"/>
          <p:cNvCxnSpPr>
            <a:stCxn id="420" idx="4"/>
            <a:endCxn id="421" idx="0"/>
          </p:cNvCxnSpPr>
          <p:nvPr/>
        </p:nvCxnSpPr>
        <p:spPr>
          <a:xfrm>
            <a:off x="8083625" y="292859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2" name="Shape 432"/>
          <p:cNvCxnSpPr>
            <a:stCxn id="421" idx="4"/>
            <a:endCxn id="422" idx="0"/>
          </p:cNvCxnSpPr>
          <p:nvPr/>
        </p:nvCxnSpPr>
        <p:spPr>
          <a:xfrm>
            <a:off x="8083625" y="3563873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3" name="Shape 433"/>
          <p:cNvCxnSpPr>
            <a:stCxn id="421" idx="3"/>
            <a:endCxn id="423" idx="0"/>
          </p:cNvCxnSpPr>
          <p:nvPr/>
        </p:nvCxnSpPr>
        <p:spPr>
          <a:xfrm flipH="1">
            <a:off x="7454172" y="3500477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4" name="Shape 434"/>
          <p:cNvCxnSpPr>
            <a:stCxn id="421" idx="5"/>
            <a:endCxn id="424" idx="0"/>
          </p:cNvCxnSpPr>
          <p:nvPr/>
        </p:nvCxnSpPr>
        <p:spPr>
          <a:xfrm>
            <a:off x="8236678" y="3500477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5" name="Shape 435"/>
          <p:cNvCxnSpPr>
            <a:stCxn id="422" idx="4"/>
            <a:endCxn id="425" idx="0"/>
          </p:cNvCxnSpPr>
          <p:nvPr/>
        </p:nvCxnSpPr>
        <p:spPr>
          <a:xfrm>
            <a:off x="8083625" y="4199152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6" name="Shape 436"/>
          <p:cNvCxnSpPr>
            <a:stCxn id="419" idx="3"/>
            <a:endCxn id="426" idx="0"/>
          </p:cNvCxnSpPr>
          <p:nvPr/>
        </p:nvCxnSpPr>
        <p:spPr>
          <a:xfrm flipH="1">
            <a:off x="6758076" y="2240241"/>
            <a:ext cx="543000" cy="2556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7" name="Shape 437"/>
          <p:cNvCxnSpPr>
            <a:endCxn id="427" idx="0"/>
          </p:cNvCxnSpPr>
          <p:nvPr/>
        </p:nvCxnSpPr>
        <p:spPr>
          <a:xfrm>
            <a:off x="6758050" y="292848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38" name="Shape 438"/>
          <p:cNvCxnSpPr>
            <a:endCxn id="428" idx="0"/>
          </p:cNvCxnSpPr>
          <p:nvPr/>
        </p:nvCxnSpPr>
        <p:spPr>
          <a:xfrm>
            <a:off x="6758050" y="356376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39" name="Shape 439"/>
          <p:cNvSpPr/>
          <p:nvPr/>
        </p:nvSpPr>
        <p:spPr>
          <a:xfrm>
            <a:off x="6541600" y="440153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440" name="Shape 440"/>
          <p:cNvCxnSpPr>
            <a:stCxn id="428" idx="4"/>
            <a:endCxn id="439" idx="0"/>
          </p:cNvCxnSpPr>
          <p:nvPr/>
        </p:nvCxnSpPr>
        <p:spPr>
          <a:xfrm>
            <a:off x="6758050" y="419916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41" name="Shape 441"/>
          <p:cNvSpPr txBox="1"/>
          <p:nvPr/>
        </p:nvSpPr>
        <p:spPr>
          <a:xfrm>
            <a:off x="311700" y="546725"/>
            <a:ext cx="8401500" cy="10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The somewhat counter-intuitive but easiest Java representation of a trie doesn’t store letters inside nodes</a:t>
            </a:r>
          </a:p>
          <a:p>
            <a:pPr indent="-368300" lvl="0" marL="457200" rtl="0">
              <a:spcBef>
                <a:spcPts val="0"/>
              </a:spcBef>
              <a:buSzPts val="2200"/>
              <a:buChar char="●"/>
            </a:pPr>
            <a:r>
              <a:rPr lang="en" sz="2200"/>
              <a:t>Instead, store letters implicitly on each link!</a:t>
            </a:r>
          </a:p>
        </p:txBody>
      </p:sp>
      <p:sp>
        <p:nvSpPr>
          <p:cNvPr id="442" name="Shape 442"/>
          <p:cNvSpPr txBox="1"/>
          <p:nvPr/>
        </p:nvSpPr>
        <p:spPr>
          <a:xfrm>
            <a:off x="458300" y="1725325"/>
            <a:ext cx="5591700" cy="326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381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TrieSet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AF82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Supports characters up through #128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final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A8017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128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exists;</a:t>
            </a:r>
          </a:p>
          <a:p>
            <a:pPr indent="-69850" lvl="0" marL="38100" marR="381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AF82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Up to R links */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[] links =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 { ... }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root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indent="0" lvl="0" marL="381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5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Trie Implementation</a:t>
            </a:r>
          </a:p>
        </p:txBody>
      </p:sp>
      <p:sp>
        <p:nvSpPr>
          <p:cNvPr id="448" name="Shape 448"/>
          <p:cNvSpPr txBox="1"/>
          <p:nvPr/>
        </p:nvSpPr>
        <p:spPr>
          <a:xfrm>
            <a:off x="311700" y="546725"/>
            <a:ext cx="8401500" cy="10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The somewhat counter-intuitive but easiest Java representation of a trie doesn’t store letters inside nodes</a:t>
            </a:r>
          </a:p>
          <a:p>
            <a:pPr indent="-368300" lvl="0" marL="457200" rtl="0">
              <a:spcBef>
                <a:spcPts val="0"/>
              </a:spcBef>
              <a:buSzPts val="2200"/>
              <a:buChar char="●"/>
            </a:pPr>
            <a:r>
              <a:rPr lang="en" sz="2200"/>
              <a:t>Instead, store letters implicitly on each link!</a:t>
            </a:r>
          </a:p>
        </p:txBody>
      </p:sp>
      <p:sp>
        <p:nvSpPr>
          <p:cNvPr id="449" name="Shape 449"/>
          <p:cNvSpPr txBox="1"/>
          <p:nvPr/>
        </p:nvSpPr>
        <p:spPr>
          <a:xfrm>
            <a:off x="153500" y="1725325"/>
            <a:ext cx="5556600" cy="326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381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TrieSet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AF82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 Supports characters up through #128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final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A8017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128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exists;</a:t>
            </a:r>
          </a:p>
          <a:p>
            <a:pPr indent="0" lvl="0" marL="381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AF82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Up to R links */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[] links =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 { ... }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root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indent="0" lvl="0" marL="381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5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0" name="Shape 450"/>
          <p:cNvSpPr/>
          <p:nvPr/>
        </p:nvSpPr>
        <p:spPr>
          <a:xfrm>
            <a:off x="7234934" y="1590375"/>
            <a:ext cx="4026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1" name="Shape 451"/>
          <p:cNvSpPr/>
          <p:nvPr/>
        </p:nvSpPr>
        <p:spPr>
          <a:xfrm>
            <a:off x="8500906" y="2343296"/>
            <a:ext cx="4026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2" name="Shape 452"/>
          <p:cNvSpPr/>
          <p:nvPr/>
        </p:nvSpPr>
        <p:spPr>
          <a:xfrm>
            <a:off x="8146993" y="3249248"/>
            <a:ext cx="4026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3" name="Shape 453"/>
          <p:cNvSpPr/>
          <p:nvPr/>
        </p:nvSpPr>
        <p:spPr>
          <a:xfrm>
            <a:off x="7651219" y="4009477"/>
            <a:ext cx="4026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4" name="Shape 454"/>
          <p:cNvSpPr/>
          <p:nvPr/>
        </p:nvSpPr>
        <p:spPr>
          <a:xfrm>
            <a:off x="6063553" y="2343311"/>
            <a:ext cx="4026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5" name="Shape 455"/>
          <p:cNvSpPr/>
          <p:nvPr/>
        </p:nvSpPr>
        <p:spPr>
          <a:xfrm>
            <a:off x="6658809" y="2976761"/>
            <a:ext cx="4026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6" name="Shape 456"/>
          <p:cNvSpPr/>
          <p:nvPr/>
        </p:nvSpPr>
        <p:spPr>
          <a:xfrm>
            <a:off x="6658809" y="3840636"/>
            <a:ext cx="4026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57" name="Shape 457"/>
          <p:cNvCxnSpPr>
            <a:stCxn id="450" idx="4"/>
            <a:endCxn id="451" idx="0"/>
          </p:cNvCxnSpPr>
          <p:nvPr/>
        </p:nvCxnSpPr>
        <p:spPr>
          <a:xfrm>
            <a:off x="7436234" y="2023275"/>
            <a:ext cx="1266000" cy="320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8" name="Shape 458"/>
          <p:cNvCxnSpPr>
            <a:stCxn id="452" idx="4"/>
          </p:cNvCxnSpPr>
          <p:nvPr/>
        </p:nvCxnSpPr>
        <p:spPr>
          <a:xfrm>
            <a:off x="8348293" y="368214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59" name="Shape 459"/>
          <p:cNvCxnSpPr>
            <a:stCxn id="452" idx="4"/>
          </p:cNvCxnSpPr>
          <p:nvPr/>
        </p:nvCxnSpPr>
        <p:spPr>
          <a:xfrm flipH="1">
            <a:off x="7905793" y="3682148"/>
            <a:ext cx="442500" cy="94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0" name="Shape 460"/>
          <p:cNvCxnSpPr>
            <a:stCxn id="450" idx="4"/>
          </p:cNvCxnSpPr>
          <p:nvPr/>
        </p:nvCxnSpPr>
        <p:spPr>
          <a:xfrm flipH="1">
            <a:off x="6264734" y="2023275"/>
            <a:ext cx="1171500" cy="320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1" name="Shape 461"/>
          <p:cNvCxnSpPr/>
          <p:nvPr/>
        </p:nvCxnSpPr>
        <p:spPr>
          <a:xfrm>
            <a:off x="6264839" y="277621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2" name="Shape 462"/>
          <p:cNvCxnSpPr>
            <a:endCxn id="456" idx="0"/>
          </p:cNvCxnSpPr>
          <p:nvPr/>
        </p:nvCxnSpPr>
        <p:spPr>
          <a:xfrm>
            <a:off x="6857109" y="3435336"/>
            <a:ext cx="3000" cy="405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3" name="Shape 463"/>
          <p:cNvCxnSpPr>
            <a:stCxn id="450" idx="4"/>
          </p:cNvCxnSpPr>
          <p:nvPr/>
        </p:nvCxnSpPr>
        <p:spPr>
          <a:xfrm flipH="1">
            <a:off x="7152134" y="2023275"/>
            <a:ext cx="284100" cy="3246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4" name="Shape 464"/>
          <p:cNvCxnSpPr>
            <a:stCxn id="450" idx="4"/>
          </p:cNvCxnSpPr>
          <p:nvPr/>
        </p:nvCxnSpPr>
        <p:spPr>
          <a:xfrm>
            <a:off x="7436234" y="2023275"/>
            <a:ext cx="295500" cy="300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5" name="Shape 465"/>
          <p:cNvCxnSpPr>
            <a:stCxn id="450" idx="4"/>
          </p:cNvCxnSpPr>
          <p:nvPr/>
        </p:nvCxnSpPr>
        <p:spPr>
          <a:xfrm>
            <a:off x="7436234" y="2023275"/>
            <a:ext cx="45600" cy="361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6" name="Shape 466"/>
          <p:cNvCxnSpPr>
            <a:stCxn id="450" idx="4"/>
          </p:cNvCxnSpPr>
          <p:nvPr/>
        </p:nvCxnSpPr>
        <p:spPr>
          <a:xfrm flipH="1">
            <a:off x="7334234" y="2023275"/>
            <a:ext cx="102000" cy="3369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7" name="Shape 467"/>
          <p:cNvCxnSpPr>
            <a:stCxn id="450" idx="4"/>
          </p:cNvCxnSpPr>
          <p:nvPr/>
        </p:nvCxnSpPr>
        <p:spPr>
          <a:xfrm flipH="1">
            <a:off x="6970634" y="2023275"/>
            <a:ext cx="465600" cy="300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8" name="Shape 468"/>
          <p:cNvCxnSpPr>
            <a:stCxn id="450" idx="4"/>
          </p:cNvCxnSpPr>
          <p:nvPr/>
        </p:nvCxnSpPr>
        <p:spPr>
          <a:xfrm>
            <a:off x="7436234" y="2023275"/>
            <a:ext cx="363900" cy="227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69" name="Shape 469"/>
          <p:cNvCxnSpPr/>
          <p:nvPr/>
        </p:nvCxnSpPr>
        <p:spPr>
          <a:xfrm flipH="1">
            <a:off x="5968321" y="2794195"/>
            <a:ext cx="284100" cy="3246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70" name="Shape 470"/>
          <p:cNvCxnSpPr/>
          <p:nvPr/>
        </p:nvCxnSpPr>
        <p:spPr>
          <a:xfrm flipH="1">
            <a:off x="5786821" y="2794195"/>
            <a:ext cx="465600" cy="300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71" name="Shape 471"/>
          <p:cNvCxnSpPr/>
          <p:nvPr/>
        </p:nvCxnSpPr>
        <p:spPr>
          <a:xfrm>
            <a:off x="6252421" y="2794195"/>
            <a:ext cx="295500" cy="300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72" name="Shape 472"/>
          <p:cNvCxnSpPr>
            <a:endCxn id="455" idx="0"/>
          </p:cNvCxnSpPr>
          <p:nvPr/>
        </p:nvCxnSpPr>
        <p:spPr>
          <a:xfrm>
            <a:off x="6252609" y="2794061"/>
            <a:ext cx="607500" cy="182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473" name="Shape 473"/>
          <p:cNvGrpSpPr/>
          <p:nvPr/>
        </p:nvGrpSpPr>
        <p:grpSpPr>
          <a:xfrm>
            <a:off x="6393216" y="3414188"/>
            <a:ext cx="829378" cy="324600"/>
            <a:chOff x="4872396" y="2413195"/>
            <a:chExt cx="891900" cy="324600"/>
          </a:xfrm>
        </p:grpSpPr>
        <p:cxnSp>
          <p:nvCxnSpPr>
            <p:cNvPr id="474" name="Shape 474"/>
            <p:cNvCxnSpPr/>
            <p:nvPr/>
          </p:nvCxnSpPr>
          <p:spPr>
            <a:xfrm flipH="1">
              <a:off x="5067696" y="2413195"/>
              <a:ext cx="305400" cy="3246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75" name="Shape 475"/>
            <p:cNvCxnSpPr/>
            <p:nvPr/>
          </p:nvCxnSpPr>
          <p:spPr>
            <a:xfrm flipH="1">
              <a:off x="4872396" y="2413195"/>
              <a:ext cx="500700" cy="300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76" name="Shape 476"/>
            <p:cNvCxnSpPr/>
            <p:nvPr/>
          </p:nvCxnSpPr>
          <p:spPr>
            <a:xfrm>
              <a:off x="5373096" y="2413195"/>
              <a:ext cx="317700" cy="300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77" name="Shape 477"/>
            <p:cNvCxnSpPr/>
            <p:nvPr/>
          </p:nvCxnSpPr>
          <p:spPr>
            <a:xfrm>
              <a:off x="5373096" y="2413195"/>
              <a:ext cx="391200" cy="2271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478" name="Shape 478"/>
          <p:cNvSpPr txBox="1"/>
          <p:nvPr/>
        </p:nvSpPr>
        <p:spPr>
          <a:xfrm>
            <a:off x="6725337" y="1795325"/>
            <a:ext cx="1974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a</a:t>
            </a:r>
          </a:p>
        </p:txBody>
      </p:sp>
      <p:sp>
        <p:nvSpPr>
          <p:cNvPr id="479" name="Shape 479"/>
          <p:cNvSpPr txBox="1"/>
          <p:nvPr/>
        </p:nvSpPr>
        <p:spPr>
          <a:xfrm>
            <a:off x="7872161" y="1795325"/>
            <a:ext cx="1974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s</a:t>
            </a:r>
          </a:p>
        </p:txBody>
      </p:sp>
      <p:cxnSp>
        <p:nvCxnSpPr>
          <p:cNvPr id="480" name="Shape 480"/>
          <p:cNvCxnSpPr/>
          <p:nvPr/>
        </p:nvCxnSpPr>
        <p:spPr>
          <a:xfrm flipH="1">
            <a:off x="8674786" y="2781159"/>
            <a:ext cx="24600" cy="324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81" name="Shape 481"/>
          <p:cNvCxnSpPr>
            <a:stCxn id="451" idx="4"/>
            <a:endCxn id="452" idx="0"/>
          </p:cNvCxnSpPr>
          <p:nvPr/>
        </p:nvCxnSpPr>
        <p:spPr>
          <a:xfrm flipH="1">
            <a:off x="8348206" y="2776196"/>
            <a:ext cx="354000" cy="473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82" name="Shape 482"/>
          <p:cNvCxnSpPr/>
          <p:nvPr/>
        </p:nvCxnSpPr>
        <p:spPr>
          <a:xfrm>
            <a:off x="8699386" y="2781159"/>
            <a:ext cx="295500" cy="300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83" name="Shape 483"/>
          <p:cNvCxnSpPr/>
          <p:nvPr/>
        </p:nvCxnSpPr>
        <p:spPr>
          <a:xfrm>
            <a:off x="8699386" y="2781159"/>
            <a:ext cx="363900" cy="227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84" name="Shape 484"/>
          <p:cNvCxnSpPr>
            <a:endCxn id="453" idx="0"/>
          </p:cNvCxnSpPr>
          <p:nvPr/>
        </p:nvCxnSpPr>
        <p:spPr>
          <a:xfrm flipH="1">
            <a:off x="7852519" y="3679777"/>
            <a:ext cx="500100" cy="329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85" name="Shape 485"/>
          <p:cNvCxnSpPr/>
          <p:nvPr/>
        </p:nvCxnSpPr>
        <p:spPr>
          <a:xfrm>
            <a:off x="8352596" y="3679837"/>
            <a:ext cx="241800" cy="2460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86" name="Shape 486"/>
          <p:cNvCxnSpPr/>
          <p:nvPr/>
        </p:nvCxnSpPr>
        <p:spPr>
          <a:xfrm>
            <a:off x="8352596" y="3679837"/>
            <a:ext cx="297900" cy="1860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487" name="Shape 487"/>
          <p:cNvGrpSpPr/>
          <p:nvPr/>
        </p:nvGrpSpPr>
        <p:grpSpPr>
          <a:xfrm>
            <a:off x="7467636" y="4446693"/>
            <a:ext cx="679182" cy="265815"/>
            <a:chOff x="4872396" y="2413195"/>
            <a:chExt cx="891900" cy="324600"/>
          </a:xfrm>
        </p:grpSpPr>
        <p:cxnSp>
          <p:nvCxnSpPr>
            <p:cNvPr id="488" name="Shape 488"/>
            <p:cNvCxnSpPr/>
            <p:nvPr/>
          </p:nvCxnSpPr>
          <p:spPr>
            <a:xfrm flipH="1">
              <a:off x="5067696" y="2413195"/>
              <a:ext cx="305400" cy="3246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89" name="Shape 489"/>
            <p:cNvCxnSpPr/>
            <p:nvPr/>
          </p:nvCxnSpPr>
          <p:spPr>
            <a:xfrm flipH="1">
              <a:off x="4872396" y="2413195"/>
              <a:ext cx="500700" cy="300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90" name="Shape 490"/>
            <p:cNvCxnSpPr/>
            <p:nvPr/>
          </p:nvCxnSpPr>
          <p:spPr>
            <a:xfrm>
              <a:off x="5373096" y="2413195"/>
              <a:ext cx="317700" cy="300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91" name="Shape 491"/>
            <p:cNvCxnSpPr/>
            <p:nvPr/>
          </p:nvCxnSpPr>
          <p:spPr>
            <a:xfrm>
              <a:off x="5373096" y="2413195"/>
              <a:ext cx="391200" cy="2271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cxnSp>
        <p:nvCxnSpPr>
          <p:cNvPr id="492" name="Shape 492"/>
          <p:cNvCxnSpPr/>
          <p:nvPr/>
        </p:nvCxnSpPr>
        <p:spPr>
          <a:xfrm>
            <a:off x="7844593" y="4444027"/>
            <a:ext cx="0" cy="1659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493" name="Shape 493"/>
          <p:cNvCxnSpPr>
            <a:stCxn id="451" idx="4"/>
          </p:cNvCxnSpPr>
          <p:nvPr/>
        </p:nvCxnSpPr>
        <p:spPr>
          <a:xfrm>
            <a:off x="8702206" y="2776196"/>
            <a:ext cx="108900" cy="304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94" name="Shape 494"/>
          <p:cNvSpPr txBox="1"/>
          <p:nvPr/>
        </p:nvSpPr>
        <p:spPr>
          <a:xfrm>
            <a:off x="8251682" y="2733150"/>
            <a:ext cx="1974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a</a:t>
            </a:r>
          </a:p>
        </p:txBody>
      </p:sp>
      <p:sp>
        <p:nvSpPr>
          <p:cNvPr id="495" name="Shape 495"/>
          <p:cNvSpPr txBox="1"/>
          <p:nvPr/>
        </p:nvSpPr>
        <p:spPr>
          <a:xfrm>
            <a:off x="7970983" y="3761560"/>
            <a:ext cx="1974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d</a:t>
            </a:r>
          </a:p>
        </p:txBody>
      </p:sp>
      <p:sp>
        <p:nvSpPr>
          <p:cNvPr id="496" name="Shape 496"/>
          <p:cNvSpPr txBox="1"/>
          <p:nvPr/>
        </p:nvSpPr>
        <p:spPr>
          <a:xfrm>
            <a:off x="6502076" y="2513175"/>
            <a:ext cx="1974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w</a:t>
            </a:r>
          </a:p>
        </p:txBody>
      </p:sp>
      <p:sp>
        <p:nvSpPr>
          <p:cNvPr id="497" name="Shape 497"/>
          <p:cNvSpPr txBox="1"/>
          <p:nvPr/>
        </p:nvSpPr>
        <p:spPr>
          <a:xfrm>
            <a:off x="6622004" y="3513056"/>
            <a:ext cx="1974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l</a:t>
            </a:r>
          </a:p>
        </p:txBody>
      </p:sp>
      <p:sp>
        <p:nvSpPr>
          <p:cNvPr id="498" name="Shape 498"/>
          <p:cNvSpPr txBox="1"/>
          <p:nvPr/>
        </p:nvSpPr>
        <p:spPr>
          <a:xfrm>
            <a:off x="5820072" y="3082200"/>
            <a:ext cx="3798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499" name="Shape 499"/>
          <p:cNvSpPr txBox="1"/>
          <p:nvPr/>
        </p:nvSpPr>
        <p:spPr>
          <a:xfrm>
            <a:off x="6618287" y="4555200"/>
            <a:ext cx="3798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grpSp>
        <p:nvGrpSpPr>
          <p:cNvPr id="500" name="Shape 500"/>
          <p:cNvGrpSpPr/>
          <p:nvPr/>
        </p:nvGrpSpPr>
        <p:grpSpPr>
          <a:xfrm>
            <a:off x="6480855" y="4281457"/>
            <a:ext cx="679182" cy="265815"/>
            <a:chOff x="4872396" y="2413195"/>
            <a:chExt cx="891900" cy="324600"/>
          </a:xfrm>
        </p:grpSpPr>
        <p:cxnSp>
          <p:nvCxnSpPr>
            <p:cNvPr id="501" name="Shape 501"/>
            <p:cNvCxnSpPr/>
            <p:nvPr/>
          </p:nvCxnSpPr>
          <p:spPr>
            <a:xfrm flipH="1">
              <a:off x="5067696" y="2413195"/>
              <a:ext cx="305400" cy="3246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02" name="Shape 502"/>
            <p:cNvCxnSpPr/>
            <p:nvPr/>
          </p:nvCxnSpPr>
          <p:spPr>
            <a:xfrm flipH="1">
              <a:off x="4872396" y="2413195"/>
              <a:ext cx="500700" cy="300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03" name="Shape 503"/>
            <p:cNvCxnSpPr/>
            <p:nvPr/>
          </p:nvCxnSpPr>
          <p:spPr>
            <a:xfrm>
              <a:off x="5373096" y="2413195"/>
              <a:ext cx="317700" cy="300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04" name="Shape 504"/>
            <p:cNvCxnSpPr/>
            <p:nvPr/>
          </p:nvCxnSpPr>
          <p:spPr>
            <a:xfrm>
              <a:off x="5373096" y="2413195"/>
              <a:ext cx="391200" cy="2271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cxnSp>
        <p:nvCxnSpPr>
          <p:cNvPr id="505" name="Shape 505"/>
          <p:cNvCxnSpPr/>
          <p:nvPr/>
        </p:nvCxnSpPr>
        <p:spPr>
          <a:xfrm>
            <a:off x="6857812" y="4278791"/>
            <a:ext cx="0" cy="1659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506" name="Shape 506"/>
          <p:cNvSpPr txBox="1"/>
          <p:nvPr/>
        </p:nvSpPr>
        <p:spPr>
          <a:xfrm>
            <a:off x="7651288" y="4712500"/>
            <a:ext cx="3798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507" name="Shape 507"/>
          <p:cNvSpPr txBox="1"/>
          <p:nvPr/>
        </p:nvSpPr>
        <p:spPr>
          <a:xfrm>
            <a:off x="8283695" y="3840625"/>
            <a:ext cx="3798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508" name="Shape 508"/>
          <p:cNvSpPr txBox="1"/>
          <p:nvPr/>
        </p:nvSpPr>
        <p:spPr>
          <a:xfrm>
            <a:off x="8767055" y="3033313"/>
            <a:ext cx="3798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509" name="Shape 509"/>
          <p:cNvSpPr txBox="1"/>
          <p:nvPr/>
        </p:nvSpPr>
        <p:spPr>
          <a:xfrm>
            <a:off x="7293668" y="2250363"/>
            <a:ext cx="3798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510" name="Shape 510"/>
          <p:cNvSpPr txBox="1"/>
          <p:nvPr/>
        </p:nvSpPr>
        <p:spPr>
          <a:xfrm>
            <a:off x="6074992" y="3684300"/>
            <a:ext cx="3798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511" name="Shape 511"/>
          <p:cNvSpPr txBox="1"/>
          <p:nvPr/>
        </p:nvSpPr>
        <p:spPr>
          <a:xfrm>
            <a:off x="7193106" y="3566125"/>
            <a:ext cx="3798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Midterm Notes</a:t>
            </a:r>
          </a:p>
        </p:txBody>
      </p:sp>
      <p:sp>
        <p:nvSpPr>
          <p:cNvPr id="61" name="Shape 61"/>
          <p:cNvSpPr txBox="1"/>
          <p:nvPr/>
        </p:nvSpPr>
        <p:spPr>
          <a:xfrm>
            <a:off x="350325" y="1114700"/>
            <a:ext cx="8793600" cy="4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Regrades due by Saturday at noon!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69378"/>
            <a:ext cx="9143998" cy="26715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Trie Implementation</a:t>
            </a:r>
          </a:p>
        </p:txBody>
      </p:sp>
      <p:sp>
        <p:nvSpPr>
          <p:cNvPr id="517" name="Shape 517"/>
          <p:cNvSpPr txBox="1"/>
          <p:nvPr/>
        </p:nvSpPr>
        <p:spPr>
          <a:xfrm>
            <a:off x="98850" y="710475"/>
            <a:ext cx="3427200" cy="427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381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TrieSet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indent="0" lvl="0" marL="381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AF82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</a:t>
            </a:r>
            <a:r>
              <a:rPr lang="en" sz="1800">
                <a:solidFill>
                  <a:srgbClr val="AF82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Supports characters up    </a:t>
            </a:r>
          </a:p>
          <a:p>
            <a:pPr indent="0" lvl="0" marL="381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AF82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through #128 */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final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A8017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128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exists;</a:t>
            </a:r>
          </a:p>
          <a:p>
            <a:pPr indent="0" lvl="0" marL="381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AF82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Up to R links */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[] links </a:t>
            </a:r>
          </a:p>
          <a:p>
            <a:pPr indent="419100" lvl="0" marL="4953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 { ... }</a:t>
            </a:r>
          </a:p>
          <a:p>
            <a:pPr indent="0" lvl="0" marL="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root </a:t>
            </a:r>
          </a:p>
          <a:p>
            <a:pPr indent="419100" lvl="0" marL="4953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  <p:sp>
        <p:nvSpPr>
          <p:cNvPr id="518" name="Shape 518"/>
          <p:cNvSpPr txBox="1"/>
          <p:nvPr/>
        </p:nvSpPr>
        <p:spPr>
          <a:xfrm>
            <a:off x="3526050" y="710475"/>
            <a:ext cx="5519100" cy="427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38100" marR="381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public void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put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(String key)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put(root, key, </a:t>
            </a:r>
            <a:r>
              <a:rPr lang="en" sz="1800">
                <a:solidFill>
                  <a:srgbClr val="A8017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 Node</a:t>
            </a:r>
            <a:r>
              <a:rPr lang="en" sz="17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7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put</a:t>
            </a:r>
            <a:r>
              <a:rPr lang="en" sz="17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(Node x, String key, int d){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(x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A535A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null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(d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key.length())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x.exists = </a:t>
            </a:r>
            <a:r>
              <a:rPr lang="en" sz="1800">
                <a:solidFill>
                  <a:srgbClr val="A535A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x;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c = key.charAt(d);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x.links[c] = put(x.links[c], key, d</a:t>
            </a:r>
            <a:r>
              <a:rPr lang="en" sz="17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" sz="1700">
                <a:solidFill>
                  <a:srgbClr val="A8017E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7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x;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}}</a:t>
            </a:r>
          </a:p>
          <a:p>
            <a:pPr indent="0" lvl="0" marL="3810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5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19" name="Shape 519"/>
          <p:cNvGrpSpPr/>
          <p:nvPr/>
        </p:nvGrpSpPr>
        <p:grpSpPr>
          <a:xfrm>
            <a:off x="3986600" y="4541850"/>
            <a:ext cx="5157300" cy="420900"/>
            <a:chOff x="-1236650" y="2831450"/>
            <a:chExt cx="5157300" cy="420900"/>
          </a:xfrm>
        </p:grpSpPr>
        <p:sp>
          <p:nvSpPr>
            <p:cNvPr id="520" name="Shape 520"/>
            <p:cNvSpPr txBox="1"/>
            <p:nvPr/>
          </p:nvSpPr>
          <p:spPr>
            <a:xfrm>
              <a:off x="-802550" y="2831450"/>
              <a:ext cx="4723200" cy="42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200">
                  <a:solidFill>
                    <a:srgbClr val="980000"/>
                  </a:solidFill>
                </a:rPr>
                <a:t>Hideous style due to lack of space</a:t>
              </a:r>
            </a:p>
          </p:txBody>
        </p:sp>
        <p:cxnSp>
          <p:nvCxnSpPr>
            <p:cNvPr id="521" name="Shape 521"/>
            <p:cNvCxnSpPr>
              <a:stCxn id="520" idx="1"/>
            </p:cNvCxnSpPr>
            <p:nvPr/>
          </p:nvCxnSpPr>
          <p:spPr>
            <a:xfrm flipH="1">
              <a:off x="-1236650" y="3041900"/>
              <a:ext cx="434100" cy="36900"/>
            </a:xfrm>
            <a:prstGeom prst="straightConnector1">
              <a:avLst/>
            </a:prstGeom>
            <a:noFill/>
            <a:ln cap="flat" cmpd="sng" w="19050">
              <a:solidFill>
                <a:srgbClr val="980000"/>
              </a:solidFill>
              <a:prstDash val="solid"/>
              <a:round/>
              <a:headEnd len="lg" w="lg" type="none"/>
              <a:tailEnd len="lg" w="lg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 txBox="1"/>
          <p:nvPr/>
        </p:nvSpPr>
        <p:spPr>
          <a:xfrm>
            <a:off x="311700" y="863750"/>
            <a:ext cx="8132400" cy="3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Excellent performance, support character-based operations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Naive implementation is extremely memory hungry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Problem: mapping from a node to its children is done with a data-indexed array of size R</a:t>
            </a:r>
          </a:p>
          <a:p>
            <a:pPr indent="-368300" lvl="1" marL="914400" rtl="0">
              <a:spcBef>
                <a:spcPts val="0"/>
              </a:spcBef>
              <a:buSzPts val="2200"/>
              <a:buChar char="○"/>
            </a:pPr>
            <a:r>
              <a:rPr lang="en" sz="2200"/>
              <a:t>Why is that bad? Every node uses R memory... even leaves!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Memory usage can be improved through various optimizations: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More sophisticated child tracking</a:t>
            </a:r>
          </a:p>
          <a:p>
            <a:pPr indent="-368300" lvl="0" marL="457200" rtl="0">
              <a:spcBef>
                <a:spcPts val="0"/>
              </a:spcBef>
              <a:buSzPts val="2200"/>
              <a:buChar char="●"/>
            </a:pPr>
            <a:r>
              <a:rPr lang="en" sz="2200"/>
              <a:t>Ternary search tries</a:t>
            </a:r>
          </a:p>
        </p:txBody>
      </p:sp>
      <p:sp>
        <p:nvSpPr>
          <p:cNvPr id="527" name="Shape 52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Summary: Tries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5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Child Link Optimizations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Shape 537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The Array-based Trie</a:t>
            </a:r>
          </a:p>
        </p:txBody>
      </p:sp>
      <p:sp>
        <p:nvSpPr>
          <p:cNvPr id="538" name="Shape 538"/>
          <p:cNvSpPr txBox="1"/>
          <p:nvPr/>
        </p:nvSpPr>
        <p:spPr>
          <a:xfrm>
            <a:off x="311700" y="546725"/>
            <a:ext cx="840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Each node has R links, where R is the alphabet size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How can we save memory?</a:t>
            </a:r>
          </a:p>
        </p:txBody>
      </p:sp>
      <p:grpSp>
        <p:nvGrpSpPr>
          <p:cNvPr id="539" name="Shape 539"/>
          <p:cNvGrpSpPr/>
          <p:nvPr/>
        </p:nvGrpSpPr>
        <p:grpSpPr>
          <a:xfrm>
            <a:off x="167200" y="1090850"/>
            <a:ext cx="8976805" cy="3418225"/>
            <a:chOff x="167200" y="1119425"/>
            <a:chExt cx="8976805" cy="3418225"/>
          </a:xfrm>
        </p:grpSpPr>
        <p:sp>
          <p:nvSpPr>
            <p:cNvPr id="540" name="Shape 540"/>
            <p:cNvSpPr txBox="1"/>
            <p:nvPr/>
          </p:nvSpPr>
          <p:spPr>
            <a:xfrm>
              <a:off x="167200" y="1198038"/>
              <a:ext cx="5556600" cy="32610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6D9EEB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public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class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21439C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TrieSet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{</a:t>
              </a:r>
              <a:b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lang="en" sz="1800">
                  <a:solidFill>
                    <a:srgbClr val="AF82D4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// Supports characters up through #128</a:t>
              </a:r>
              <a:b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private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static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final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int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R </a:t>
              </a:r>
              <a:r>
                <a:rPr lang="en" sz="1800">
                  <a:solidFill>
                    <a:srgbClr val="006699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A8017E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128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;</a:t>
              </a:r>
              <a:b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private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class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21439C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Node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{</a:t>
              </a:r>
              <a:b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 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boolean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exists;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  </a:t>
              </a:r>
              <a:r>
                <a:rPr lang="en" sz="1800">
                  <a:solidFill>
                    <a:srgbClr val="AF82D4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/* Up to R links */</a:t>
              </a:r>
              <a:b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 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Node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[] links = </a:t>
              </a:r>
              <a:r>
                <a:rPr lang="en" sz="1800">
                  <a:solidFill>
                    <a:srgbClr val="006699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new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Node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[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R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];</a:t>
              </a:r>
              <a:b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   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public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21439C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Node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() { ... }</a:t>
              </a:r>
              <a:b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}</a:t>
              </a:r>
              <a:b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  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private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Node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root </a:t>
              </a:r>
              <a:r>
                <a:rPr lang="en" sz="1800">
                  <a:solidFill>
                    <a:srgbClr val="006699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=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006699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new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 </a:t>
              </a:r>
              <a:r>
                <a:rPr lang="en" sz="1800">
                  <a:solidFill>
                    <a:srgbClr val="FF5600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Node</a:t>
              </a: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();</a:t>
              </a:r>
              <a:b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lang="en" sz="1800">
                  <a:solidFill>
                    <a:srgbClr val="3B3B3B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}</a:t>
              </a:r>
            </a:p>
            <a:p>
              <a:pPr indent="0" lvl="0" marL="38100" marR="38100" rtl="0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1" name="Shape 541"/>
            <p:cNvSpPr/>
            <p:nvPr/>
          </p:nvSpPr>
          <p:spPr>
            <a:xfrm>
              <a:off x="7232084" y="1119425"/>
              <a:ext cx="402600" cy="4329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2" name="Shape 542"/>
            <p:cNvSpPr/>
            <p:nvPr/>
          </p:nvSpPr>
          <p:spPr>
            <a:xfrm>
              <a:off x="8498056" y="1872346"/>
              <a:ext cx="402600" cy="4329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3" name="Shape 543"/>
            <p:cNvSpPr/>
            <p:nvPr/>
          </p:nvSpPr>
          <p:spPr>
            <a:xfrm>
              <a:off x="8144143" y="2778298"/>
              <a:ext cx="402600" cy="4329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4" name="Shape 544"/>
            <p:cNvSpPr/>
            <p:nvPr/>
          </p:nvSpPr>
          <p:spPr>
            <a:xfrm>
              <a:off x="7648369" y="3538527"/>
              <a:ext cx="4026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5" name="Shape 545"/>
            <p:cNvSpPr/>
            <p:nvPr/>
          </p:nvSpPr>
          <p:spPr>
            <a:xfrm>
              <a:off x="6060703" y="1872361"/>
              <a:ext cx="4026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6" name="Shape 546"/>
            <p:cNvSpPr/>
            <p:nvPr/>
          </p:nvSpPr>
          <p:spPr>
            <a:xfrm>
              <a:off x="6655959" y="2505811"/>
              <a:ext cx="402600" cy="4329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7" name="Shape 547"/>
            <p:cNvSpPr/>
            <p:nvPr/>
          </p:nvSpPr>
          <p:spPr>
            <a:xfrm>
              <a:off x="6655959" y="3369686"/>
              <a:ext cx="402600" cy="4329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48" name="Shape 548"/>
            <p:cNvCxnSpPr>
              <a:stCxn id="541" idx="4"/>
              <a:endCxn id="542" idx="0"/>
            </p:cNvCxnSpPr>
            <p:nvPr/>
          </p:nvCxnSpPr>
          <p:spPr>
            <a:xfrm>
              <a:off x="7433384" y="1552325"/>
              <a:ext cx="1266000" cy="3201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49" name="Shape 549"/>
            <p:cNvCxnSpPr>
              <a:stCxn id="543" idx="4"/>
            </p:cNvCxnSpPr>
            <p:nvPr/>
          </p:nvCxnSpPr>
          <p:spPr>
            <a:xfrm>
              <a:off x="8345443" y="3211198"/>
              <a:ext cx="0" cy="2025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50" name="Shape 550"/>
            <p:cNvCxnSpPr>
              <a:stCxn id="543" idx="4"/>
            </p:cNvCxnSpPr>
            <p:nvPr/>
          </p:nvCxnSpPr>
          <p:spPr>
            <a:xfrm flipH="1">
              <a:off x="7902943" y="3211198"/>
              <a:ext cx="442500" cy="945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51" name="Shape 551"/>
            <p:cNvCxnSpPr>
              <a:stCxn id="541" idx="4"/>
            </p:cNvCxnSpPr>
            <p:nvPr/>
          </p:nvCxnSpPr>
          <p:spPr>
            <a:xfrm flipH="1">
              <a:off x="6261884" y="1552325"/>
              <a:ext cx="1171500" cy="3201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52" name="Shape 552"/>
            <p:cNvCxnSpPr/>
            <p:nvPr/>
          </p:nvCxnSpPr>
          <p:spPr>
            <a:xfrm>
              <a:off x="6261989" y="2305261"/>
              <a:ext cx="0" cy="2025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53" name="Shape 553"/>
            <p:cNvCxnSpPr>
              <a:endCxn id="547" idx="0"/>
            </p:cNvCxnSpPr>
            <p:nvPr/>
          </p:nvCxnSpPr>
          <p:spPr>
            <a:xfrm>
              <a:off x="6854259" y="2964386"/>
              <a:ext cx="3000" cy="405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54" name="Shape 554"/>
            <p:cNvCxnSpPr>
              <a:stCxn id="541" idx="4"/>
            </p:cNvCxnSpPr>
            <p:nvPr/>
          </p:nvCxnSpPr>
          <p:spPr>
            <a:xfrm flipH="1">
              <a:off x="7149284" y="1552325"/>
              <a:ext cx="284100" cy="3246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55" name="Shape 555"/>
            <p:cNvCxnSpPr>
              <a:stCxn id="541" idx="4"/>
            </p:cNvCxnSpPr>
            <p:nvPr/>
          </p:nvCxnSpPr>
          <p:spPr>
            <a:xfrm>
              <a:off x="7433384" y="1552325"/>
              <a:ext cx="295500" cy="300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56" name="Shape 556"/>
            <p:cNvCxnSpPr>
              <a:stCxn id="541" idx="4"/>
            </p:cNvCxnSpPr>
            <p:nvPr/>
          </p:nvCxnSpPr>
          <p:spPr>
            <a:xfrm>
              <a:off x="7433384" y="1552325"/>
              <a:ext cx="45600" cy="3615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57" name="Shape 557"/>
            <p:cNvCxnSpPr>
              <a:stCxn id="541" idx="4"/>
            </p:cNvCxnSpPr>
            <p:nvPr/>
          </p:nvCxnSpPr>
          <p:spPr>
            <a:xfrm flipH="1">
              <a:off x="7331384" y="1552325"/>
              <a:ext cx="102000" cy="3369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58" name="Shape 558"/>
            <p:cNvCxnSpPr>
              <a:stCxn id="541" idx="4"/>
            </p:cNvCxnSpPr>
            <p:nvPr/>
          </p:nvCxnSpPr>
          <p:spPr>
            <a:xfrm flipH="1">
              <a:off x="6967784" y="1552325"/>
              <a:ext cx="465600" cy="300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59" name="Shape 559"/>
            <p:cNvCxnSpPr>
              <a:stCxn id="541" idx="4"/>
            </p:cNvCxnSpPr>
            <p:nvPr/>
          </p:nvCxnSpPr>
          <p:spPr>
            <a:xfrm>
              <a:off x="7433384" y="1552325"/>
              <a:ext cx="363900" cy="2271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60" name="Shape 560"/>
            <p:cNvCxnSpPr/>
            <p:nvPr/>
          </p:nvCxnSpPr>
          <p:spPr>
            <a:xfrm flipH="1">
              <a:off x="5965471" y="2323245"/>
              <a:ext cx="284100" cy="3246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61" name="Shape 561"/>
            <p:cNvCxnSpPr/>
            <p:nvPr/>
          </p:nvCxnSpPr>
          <p:spPr>
            <a:xfrm flipH="1">
              <a:off x="5783971" y="2323245"/>
              <a:ext cx="465600" cy="300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62" name="Shape 562"/>
            <p:cNvCxnSpPr/>
            <p:nvPr/>
          </p:nvCxnSpPr>
          <p:spPr>
            <a:xfrm>
              <a:off x="6249571" y="2323245"/>
              <a:ext cx="295500" cy="300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63" name="Shape 563"/>
            <p:cNvCxnSpPr>
              <a:endCxn id="546" idx="0"/>
            </p:cNvCxnSpPr>
            <p:nvPr/>
          </p:nvCxnSpPr>
          <p:spPr>
            <a:xfrm>
              <a:off x="6249759" y="2323111"/>
              <a:ext cx="607500" cy="1827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grpSp>
          <p:nvGrpSpPr>
            <p:cNvPr id="564" name="Shape 564"/>
            <p:cNvGrpSpPr/>
            <p:nvPr/>
          </p:nvGrpSpPr>
          <p:grpSpPr>
            <a:xfrm>
              <a:off x="6390366" y="2943238"/>
              <a:ext cx="829378" cy="324600"/>
              <a:chOff x="4872396" y="2413195"/>
              <a:chExt cx="891900" cy="324600"/>
            </a:xfrm>
          </p:grpSpPr>
          <p:cxnSp>
            <p:nvCxnSpPr>
              <p:cNvPr id="565" name="Shape 565"/>
              <p:cNvCxnSpPr/>
              <p:nvPr/>
            </p:nvCxnSpPr>
            <p:spPr>
              <a:xfrm flipH="1">
                <a:off x="5067696" y="2413195"/>
                <a:ext cx="305400" cy="3246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  <p:cxnSp>
            <p:nvCxnSpPr>
              <p:cNvPr id="566" name="Shape 566"/>
              <p:cNvCxnSpPr/>
              <p:nvPr/>
            </p:nvCxnSpPr>
            <p:spPr>
              <a:xfrm flipH="1">
                <a:off x="4872396" y="2413195"/>
                <a:ext cx="500700" cy="3003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  <p:cxnSp>
            <p:nvCxnSpPr>
              <p:cNvPr id="567" name="Shape 567"/>
              <p:cNvCxnSpPr/>
              <p:nvPr/>
            </p:nvCxnSpPr>
            <p:spPr>
              <a:xfrm>
                <a:off x="5373096" y="2413195"/>
                <a:ext cx="317700" cy="3003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  <p:cxnSp>
            <p:nvCxnSpPr>
              <p:cNvPr id="568" name="Shape 568"/>
              <p:cNvCxnSpPr/>
              <p:nvPr/>
            </p:nvCxnSpPr>
            <p:spPr>
              <a:xfrm>
                <a:off x="5373096" y="2413195"/>
                <a:ext cx="391200" cy="2271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</p:grpSp>
        <p:sp>
          <p:nvSpPr>
            <p:cNvPr id="569" name="Shape 569"/>
            <p:cNvSpPr txBox="1"/>
            <p:nvPr/>
          </p:nvSpPr>
          <p:spPr>
            <a:xfrm>
              <a:off x="6722487" y="1324375"/>
              <a:ext cx="197400" cy="2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/>
                <a:t>a</a:t>
              </a:r>
            </a:p>
          </p:txBody>
        </p:sp>
        <p:sp>
          <p:nvSpPr>
            <p:cNvPr id="570" name="Shape 570"/>
            <p:cNvSpPr txBox="1"/>
            <p:nvPr/>
          </p:nvSpPr>
          <p:spPr>
            <a:xfrm>
              <a:off x="7869311" y="1324375"/>
              <a:ext cx="197400" cy="2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/>
                <a:t>s</a:t>
              </a:r>
            </a:p>
          </p:txBody>
        </p:sp>
        <p:cxnSp>
          <p:nvCxnSpPr>
            <p:cNvPr id="571" name="Shape 571"/>
            <p:cNvCxnSpPr/>
            <p:nvPr/>
          </p:nvCxnSpPr>
          <p:spPr>
            <a:xfrm flipH="1">
              <a:off x="8671936" y="2310209"/>
              <a:ext cx="24600" cy="324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72" name="Shape 572"/>
            <p:cNvCxnSpPr>
              <a:stCxn id="542" idx="4"/>
              <a:endCxn id="543" idx="0"/>
            </p:cNvCxnSpPr>
            <p:nvPr/>
          </p:nvCxnSpPr>
          <p:spPr>
            <a:xfrm flipH="1">
              <a:off x="8345356" y="2305246"/>
              <a:ext cx="354000" cy="4731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73" name="Shape 573"/>
            <p:cNvCxnSpPr/>
            <p:nvPr/>
          </p:nvCxnSpPr>
          <p:spPr>
            <a:xfrm>
              <a:off x="8696536" y="2310209"/>
              <a:ext cx="295500" cy="3003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74" name="Shape 574"/>
            <p:cNvCxnSpPr/>
            <p:nvPr/>
          </p:nvCxnSpPr>
          <p:spPr>
            <a:xfrm>
              <a:off x="8696536" y="2310209"/>
              <a:ext cx="363900" cy="2271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75" name="Shape 575"/>
            <p:cNvCxnSpPr>
              <a:endCxn id="544" idx="0"/>
            </p:cNvCxnSpPr>
            <p:nvPr/>
          </p:nvCxnSpPr>
          <p:spPr>
            <a:xfrm flipH="1">
              <a:off x="7849669" y="3208827"/>
              <a:ext cx="500100" cy="3297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76" name="Shape 576"/>
            <p:cNvCxnSpPr/>
            <p:nvPr/>
          </p:nvCxnSpPr>
          <p:spPr>
            <a:xfrm>
              <a:off x="8349746" y="3208887"/>
              <a:ext cx="241800" cy="2460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77" name="Shape 577"/>
            <p:cNvCxnSpPr/>
            <p:nvPr/>
          </p:nvCxnSpPr>
          <p:spPr>
            <a:xfrm>
              <a:off x="8349746" y="3208887"/>
              <a:ext cx="297900" cy="1860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grpSp>
          <p:nvGrpSpPr>
            <p:cNvPr id="578" name="Shape 578"/>
            <p:cNvGrpSpPr/>
            <p:nvPr/>
          </p:nvGrpSpPr>
          <p:grpSpPr>
            <a:xfrm>
              <a:off x="7464786" y="3975743"/>
              <a:ext cx="679182" cy="265815"/>
              <a:chOff x="4872396" y="2413195"/>
              <a:chExt cx="891900" cy="324600"/>
            </a:xfrm>
          </p:grpSpPr>
          <p:cxnSp>
            <p:nvCxnSpPr>
              <p:cNvPr id="579" name="Shape 579"/>
              <p:cNvCxnSpPr/>
              <p:nvPr/>
            </p:nvCxnSpPr>
            <p:spPr>
              <a:xfrm flipH="1">
                <a:off x="5067696" y="2413195"/>
                <a:ext cx="305400" cy="3246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  <p:cxnSp>
            <p:nvCxnSpPr>
              <p:cNvPr id="580" name="Shape 580"/>
              <p:cNvCxnSpPr/>
              <p:nvPr/>
            </p:nvCxnSpPr>
            <p:spPr>
              <a:xfrm flipH="1">
                <a:off x="4872396" y="2413195"/>
                <a:ext cx="500700" cy="3003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  <p:cxnSp>
            <p:nvCxnSpPr>
              <p:cNvPr id="581" name="Shape 581"/>
              <p:cNvCxnSpPr/>
              <p:nvPr/>
            </p:nvCxnSpPr>
            <p:spPr>
              <a:xfrm>
                <a:off x="5373096" y="2413195"/>
                <a:ext cx="317700" cy="3003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  <p:cxnSp>
            <p:nvCxnSpPr>
              <p:cNvPr id="582" name="Shape 582"/>
              <p:cNvCxnSpPr/>
              <p:nvPr/>
            </p:nvCxnSpPr>
            <p:spPr>
              <a:xfrm>
                <a:off x="5373096" y="2413195"/>
                <a:ext cx="391200" cy="2271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</p:grpSp>
        <p:cxnSp>
          <p:nvCxnSpPr>
            <p:cNvPr id="583" name="Shape 583"/>
            <p:cNvCxnSpPr/>
            <p:nvPr/>
          </p:nvCxnSpPr>
          <p:spPr>
            <a:xfrm>
              <a:off x="7841743" y="3973077"/>
              <a:ext cx="0" cy="1659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84" name="Shape 584"/>
            <p:cNvCxnSpPr>
              <a:stCxn id="542" idx="4"/>
            </p:cNvCxnSpPr>
            <p:nvPr/>
          </p:nvCxnSpPr>
          <p:spPr>
            <a:xfrm>
              <a:off x="8699356" y="2305246"/>
              <a:ext cx="108900" cy="3048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85" name="Shape 585"/>
            <p:cNvSpPr txBox="1"/>
            <p:nvPr/>
          </p:nvSpPr>
          <p:spPr>
            <a:xfrm>
              <a:off x="8248832" y="2262200"/>
              <a:ext cx="197400" cy="18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/>
                <a:t>a</a:t>
              </a:r>
            </a:p>
          </p:txBody>
        </p:sp>
        <p:sp>
          <p:nvSpPr>
            <p:cNvPr id="586" name="Shape 586"/>
            <p:cNvSpPr txBox="1"/>
            <p:nvPr/>
          </p:nvSpPr>
          <p:spPr>
            <a:xfrm>
              <a:off x="7968133" y="3290610"/>
              <a:ext cx="197400" cy="18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/>
                <a:t>d</a:t>
              </a:r>
            </a:p>
          </p:txBody>
        </p:sp>
        <p:sp>
          <p:nvSpPr>
            <p:cNvPr id="587" name="Shape 587"/>
            <p:cNvSpPr txBox="1"/>
            <p:nvPr/>
          </p:nvSpPr>
          <p:spPr>
            <a:xfrm>
              <a:off x="6499226" y="2042225"/>
              <a:ext cx="197400" cy="2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/>
                <a:t>w</a:t>
              </a:r>
            </a:p>
          </p:txBody>
        </p:sp>
        <p:sp>
          <p:nvSpPr>
            <p:cNvPr id="588" name="Shape 588"/>
            <p:cNvSpPr txBox="1"/>
            <p:nvPr/>
          </p:nvSpPr>
          <p:spPr>
            <a:xfrm>
              <a:off x="6619154" y="3042106"/>
              <a:ext cx="197400" cy="2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/>
                <a:t>l</a:t>
              </a:r>
            </a:p>
          </p:txBody>
        </p:sp>
        <p:sp>
          <p:nvSpPr>
            <p:cNvPr id="589" name="Shape 589"/>
            <p:cNvSpPr txBox="1"/>
            <p:nvPr/>
          </p:nvSpPr>
          <p:spPr>
            <a:xfrm>
              <a:off x="5817222" y="2611250"/>
              <a:ext cx="3798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...</a:t>
              </a:r>
            </a:p>
          </p:txBody>
        </p:sp>
        <p:sp>
          <p:nvSpPr>
            <p:cNvPr id="590" name="Shape 590"/>
            <p:cNvSpPr txBox="1"/>
            <p:nvPr/>
          </p:nvSpPr>
          <p:spPr>
            <a:xfrm>
              <a:off x="6615437" y="4084250"/>
              <a:ext cx="3798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...</a:t>
              </a:r>
            </a:p>
          </p:txBody>
        </p:sp>
        <p:grpSp>
          <p:nvGrpSpPr>
            <p:cNvPr id="591" name="Shape 591"/>
            <p:cNvGrpSpPr/>
            <p:nvPr/>
          </p:nvGrpSpPr>
          <p:grpSpPr>
            <a:xfrm>
              <a:off x="6478005" y="3810507"/>
              <a:ext cx="679182" cy="265815"/>
              <a:chOff x="4872396" y="2413195"/>
              <a:chExt cx="891900" cy="324600"/>
            </a:xfrm>
          </p:grpSpPr>
          <p:cxnSp>
            <p:nvCxnSpPr>
              <p:cNvPr id="592" name="Shape 592"/>
              <p:cNvCxnSpPr/>
              <p:nvPr/>
            </p:nvCxnSpPr>
            <p:spPr>
              <a:xfrm flipH="1">
                <a:off x="5067696" y="2413195"/>
                <a:ext cx="305400" cy="3246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  <p:cxnSp>
            <p:nvCxnSpPr>
              <p:cNvPr id="593" name="Shape 593"/>
              <p:cNvCxnSpPr/>
              <p:nvPr/>
            </p:nvCxnSpPr>
            <p:spPr>
              <a:xfrm flipH="1">
                <a:off x="4872396" y="2413195"/>
                <a:ext cx="500700" cy="3003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  <p:cxnSp>
            <p:nvCxnSpPr>
              <p:cNvPr id="594" name="Shape 594"/>
              <p:cNvCxnSpPr/>
              <p:nvPr/>
            </p:nvCxnSpPr>
            <p:spPr>
              <a:xfrm>
                <a:off x="5373096" y="2413195"/>
                <a:ext cx="317700" cy="3003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  <p:cxnSp>
            <p:nvCxnSpPr>
              <p:cNvPr id="595" name="Shape 595"/>
              <p:cNvCxnSpPr/>
              <p:nvPr/>
            </p:nvCxnSpPr>
            <p:spPr>
              <a:xfrm>
                <a:off x="5373096" y="2413195"/>
                <a:ext cx="391200" cy="2271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666666"/>
                </a:solidFill>
                <a:prstDash val="solid"/>
                <a:round/>
                <a:headEnd len="lg" w="lg" type="none"/>
                <a:tailEnd len="lg" w="lg" type="none"/>
              </a:ln>
            </p:spPr>
          </p:cxnSp>
        </p:grpSp>
        <p:cxnSp>
          <p:nvCxnSpPr>
            <p:cNvPr id="596" name="Shape 596"/>
            <p:cNvCxnSpPr/>
            <p:nvPr/>
          </p:nvCxnSpPr>
          <p:spPr>
            <a:xfrm>
              <a:off x="6854962" y="3807841"/>
              <a:ext cx="0" cy="165900"/>
            </a:xfrm>
            <a:prstGeom prst="straightConnector1">
              <a:avLst/>
            </a:prstGeom>
            <a:noFill/>
            <a:ln cap="flat" cmpd="sng" w="2857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97" name="Shape 597"/>
            <p:cNvSpPr txBox="1"/>
            <p:nvPr/>
          </p:nvSpPr>
          <p:spPr>
            <a:xfrm>
              <a:off x="7648438" y="4241550"/>
              <a:ext cx="3798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...</a:t>
              </a:r>
            </a:p>
          </p:txBody>
        </p:sp>
        <p:sp>
          <p:nvSpPr>
            <p:cNvPr id="598" name="Shape 598"/>
            <p:cNvSpPr txBox="1"/>
            <p:nvPr/>
          </p:nvSpPr>
          <p:spPr>
            <a:xfrm>
              <a:off x="8280845" y="3369675"/>
              <a:ext cx="3798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...</a:t>
              </a:r>
            </a:p>
          </p:txBody>
        </p:sp>
        <p:sp>
          <p:nvSpPr>
            <p:cNvPr id="599" name="Shape 599"/>
            <p:cNvSpPr txBox="1"/>
            <p:nvPr/>
          </p:nvSpPr>
          <p:spPr>
            <a:xfrm>
              <a:off x="8764205" y="2562363"/>
              <a:ext cx="3798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...</a:t>
              </a:r>
            </a:p>
          </p:txBody>
        </p:sp>
        <p:sp>
          <p:nvSpPr>
            <p:cNvPr id="600" name="Shape 600"/>
            <p:cNvSpPr txBox="1"/>
            <p:nvPr/>
          </p:nvSpPr>
          <p:spPr>
            <a:xfrm>
              <a:off x="7290818" y="1779413"/>
              <a:ext cx="3798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...</a:t>
              </a:r>
            </a:p>
          </p:txBody>
        </p:sp>
        <p:sp>
          <p:nvSpPr>
            <p:cNvPr id="601" name="Shape 601"/>
            <p:cNvSpPr txBox="1"/>
            <p:nvPr/>
          </p:nvSpPr>
          <p:spPr>
            <a:xfrm>
              <a:off x="6072142" y="3213350"/>
              <a:ext cx="3798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...</a:t>
              </a:r>
            </a:p>
          </p:txBody>
        </p:sp>
        <p:sp>
          <p:nvSpPr>
            <p:cNvPr id="602" name="Shape 602"/>
            <p:cNvSpPr txBox="1"/>
            <p:nvPr/>
          </p:nvSpPr>
          <p:spPr>
            <a:xfrm>
              <a:off x="7190256" y="3095175"/>
              <a:ext cx="3798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/>
                <a:t>...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hape 60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600">
                <a:solidFill>
                  <a:srgbClr val="1155CC"/>
                </a:solidFill>
              </a:rPr>
              <a:t>The Array-based Trie: a More Accurate Representation</a:t>
            </a:r>
          </a:p>
        </p:txBody>
      </p:sp>
      <p:sp>
        <p:nvSpPr>
          <p:cNvPr id="608" name="Shape 608"/>
          <p:cNvSpPr/>
          <p:nvPr/>
        </p:nvSpPr>
        <p:spPr>
          <a:xfrm>
            <a:off x="4761972" y="727547"/>
            <a:ext cx="2626200" cy="1328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9" name="Shape 609"/>
          <p:cNvSpPr txBox="1"/>
          <p:nvPr/>
        </p:nvSpPr>
        <p:spPr>
          <a:xfrm>
            <a:off x="5437299" y="719550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exists:</a:t>
            </a:r>
          </a:p>
        </p:txBody>
      </p:sp>
      <p:graphicFrame>
        <p:nvGraphicFramePr>
          <p:cNvPr id="610" name="Shape 610"/>
          <p:cNvGraphicFramePr/>
          <p:nvPr/>
        </p:nvGraphicFramePr>
        <p:xfrm>
          <a:off x="4978736" y="133037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2E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2E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11" name="Shape 611"/>
          <p:cNvSpPr txBox="1"/>
          <p:nvPr/>
        </p:nvSpPr>
        <p:spPr>
          <a:xfrm>
            <a:off x="4968933" y="988692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links:</a:t>
            </a:r>
          </a:p>
        </p:txBody>
      </p:sp>
      <p:graphicFrame>
        <p:nvGraphicFramePr>
          <p:cNvPr id="612" name="Shape 612"/>
          <p:cNvGraphicFramePr/>
          <p:nvPr/>
        </p:nvGraphicFramePr>
        <p:xfrm>
          <a:off x="6308655" y="80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</a:tblGrid>
              <a:tr h="355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13" name="Shape 613"/>
          <p:cNvSpPr txBox="1"/>
          <p:nvPr/>
        </p:nvSpPr>
        <p:spPr>
          <a:xfrm>
            <a:off x="4968936" y="1675778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614" name="Shape 614"/>
          <p:cNvSpPr txBox="1"/>
          <p:nvPr/>
        </p:nvSpPr>
        <p:spPr>
          <a:xfrm>
            <a:off x="5334782" y="1655786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97</a:t>
            </a:r>
          </a:p>
        </p:txBody>
      </p:sp>
      <p:sp>
        <p:nvSpPr>
          <p:cNvPr id="615" name="Shape 615"/>
          <p:cNvSpPr txBox="1"/>
          <p:nvPr/>
        </p:nvSpPr>
        <p:spPr>
          <a:xfrm>
            <a:off x="5703375" y="1655768"/>
            <a:ext cx="468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98</a:t>
            </a:r>
          </a:p>
        </p:txBody>
      </p:sp>
      <p:sp>
        <p:nvSpPr>
          <p:cNvPr id="616" name="Shape 616"/>
          <p:cNvSpPr txBox="1"/>
          <p:nvPr/>
        </p:nvSpPr>
        <p:spPr>
          <a:xfrm>
            <a:off x="6437827" y="1645336"/>
            <a:ext cx="573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100</a:t>
            </a:r>
          </a:p>
        </p:txBody>
      </p:sp>
      <p:sp>
        <p:nvSpPr>
          <p:cNvPr id="617" name="Shape 617"/>
          <p:cNvSpPr txBox="1"/>
          <p:nvPr/>
        </p:nvSpPr>
        <p:spPr>
          <a:xfrm>
            <a:off x="6066562" y="1645323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99</a:t>
            </a:r>
          </a:p>
        </p:txBody>
      </p:sp>
      <p:sp>
        <p:nvSpPr>
          <p:cNvPr id="618" name="Shape 618"/>
          <p:cNvSpPr txBox="1"/>
          <p:nvPr/>
        </p:nvSpPr>
        <p:spPr>
          <a:xfrm>
            <a:off x="6919566" y="1657086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cxnSp>
        <p:nvCxnSpPr>
          <p:cNvPr id="619" name="Shape 619"/>
          <p:cNvCxnSpPr>
            <a:stCxn id="614" idx="0"/>
            <a:endCxn id="620" idx="0"/>
          </p:cNvCxnSpPr>
          <p:nvPr/>
        </p:nvCxnSpPr>
        <p:spPr>
          <a:xfrm flipH="1">
            <a:off x="4758782" y="1655786"/>
            <a:ext cx="810300" cy="550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621" name="Shape 621"/>
          <p:cNvCxnSpPr>
            <a:stCxn id="617" idx="0"/>
            <a:endCxn id="622" idx="0"/>
          </p:cNvCxnSpPr>
          <p:nvPr/>
        </p:nvCxnSpPr>
        <p:spPr>
          <a:xfrm>
            <a:off x="6300862" y="1645323"/>
            <a:ext cx="1211100" cy="559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623" name="Shape 623"/>
          <p:cNvSpPr txBox="1"/>
          <p:nvPr/>
        </p:nvSpPr>
        <p:spPr>
          <a:xfrm>
            <a:off x="311700" y="2688875"/>
            <a:ext cx="2901900" cy="23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Problem: arrays are ‘sparse’</a:t>
            </a:r>
          </a:p>
          <a:p>
            <a:pPr indent="-368300" lvl="0" marL="457200" rtl="0">
              <a:spcBef>
                <a:spcPts val="0"/>
              </a:spcBef>
              <a:buSzPts val="2200"/>
              <a:buChar char="●"/>
            </a:pPr>
            <a:r>
              <a:rPr lang="en" sz="2200"/>
              <a:t>Can we replace the array with something more space-efficient?</a:t>
            </a:r>
          </a:p>
        </p:txBody>
      </p:sp>
      <p:sp>
        <p:nvSpPr>
          <p:cNvPr id="624" name="Shape 624"/>
          <p:cNvSpPr/>
          <p:nvPr/>
        </p:nvSpPr>
        <p:spPr>
          <a:xfrm>
            <a:off x="6201672" y="2208422"/>
            <a:ext cx="2626200" cy="1328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5" name="Shape 625"/>
          <p:cNvSpPr txBox="1"/>
          <p:nvPr/>
        </p:nvSpPr>
        <p:spPr>
          <a:xfrm>
            <a:off x="6876999" y="2200425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exists:</a:t>
            </a:r>
          </a:p>
        </p:txBody>
      </p:sp>
      <p:graphicFrame>
        <p:nvGraphicFramePr>
          <p:cNvPr id="626" name="Shape 626"/>
          <p:cNvGraphicFramePr/>
          <p:nvPr/>
        </p:nvGraphicFramePr>
        <p:xfrm>
          <a:off x="6418436" y="28112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27" name="Shape 627"/>
          <p:cNvSpPr txBox="1"/>
          <p:nvPr/>
        </p:nvSpPr>
        <p:spPr>
          <a:xfrm>
            <a:off x="6408633" y="2469567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links:</a:t>
            </a:r>
          </a:p>
        </p:txBody>
      </p:sp>
      <p:graphicFrame>
        <p:nvGraphicFramePr>
          <p:cNvPr id="628" name="Shape 628"/>
          <p:cNvGraphicFramePr/>
          <p:nvPr/>
        </p:nvGraphicFramePr>
        <p:xfrm>
          <a:off x="7748355" y="228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</a:tblGrid>
              <a:tr h="355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</a:t>
                      </a: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sp>
        <p:nvSpPr>
          <p:cNvPr id="629" name="Shape 629"/>
          <p:cNvSpPr txBox="1"/>
          <p:nvPr/>
        </p:nvSpPr>
        <p:spPr>
          <a:xfrm>
            <a:off x="6408636" y="3156653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630" name="Shape 630"/>
          <p:cNvSpPr txBox="1"/>
          <p:nvPr/>
        </p:nvSpPr>
        <p:spPr>
          <a:xfrm>
            <a:off x="6774482" y="3136661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97</a:t>
            </a:r>
          </a:p>
        </p:txBody>
      </p:sp>
      <p:sp>
        <p:nvSpPr>
          <p:cNvPr id="631" name="Shape 631"/>
          <p:cNvSpPr txBox="1"/>
          <p:nvPr/>
        </p:nvSpPr>
        <p:spPr>
          <a:xfrm>
            <a:off x="7143075" y="3136643"/>
            <a:ext cx="468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98</a:t>
            </a:r>
          </a:p>
        </p:txBody>
      </p:sp>
      <p:sp>
        <p:nvSpPr>
          <p:cNvPr id="632" name="Shape 632"/>
          <p:cNvSpPr txBox="1"/>
          <p:nvPr/>
        </p:nvSpPr>
        <p:spPr>
          <a:xfrm>
            <a:off x="7877527" y="3126211"/>
            <a:ext cx="573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100</a:t>
            </a:r>
          </a:p>
        </p:txBody>
      </p:sp>
      <p:sp>
        <p:nvSpPr>
          <p:cNvPr id="633" name="Shape 633"/>
          <p:cNvSpPr txBox="1"/>
          <p:nvPr/>
        </p:nvSpPr>
        <p:spPr>
          <a:xfrm>
            <a:off x="7506262" y="3126198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99</a:t>
            </a:r>
          </a:p>
        </p:txBody>
      </p:sp>
      <p:sp>
        <p:nvSpPr>
          <p:cNvPr id="634" name="Shape 634"/>
          <p:cNvSpPr txBox="1"/>
          <p:nvPr/>
        </p:nvSpPr>
        <p:spPr>
          <a:xfrm>
            <a:off x="8359266" y="3137961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635" name="Shape 635"/>
          <p:cNvSpPr/>
          <p:nvPr/>
        </p:nvSpPr>
        <p:spPr>
          <a:xfrm>
            <a:off x="3445772" y="2197835"/>
            <a:ext cx="2626200" cy="1328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6" name="Shape 636"/>
          <p:cNvSpPr txBox="1"/>
          <p:nvPr/>
        </p:nvSpPr>
        <p:spPr>
          <a:xfrm>
            <a:off x="4121099" y="2189838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exists:</a:t>
            </a:r>
          </a:p>
        </p:txBody>
      </p:sp>
      <p:graphicFrame>
        <p:nvGraphicFramePr>
          <p:cNvPr id="637" name="Shape 637"/>
          <p:cNvGraphicFramePr/>
          <p:nvPr/>
        </p:nvGraphicFramePr>
        <p:xfrm>
          <a:off x="3662536" y="28006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2E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38" name="Shape 638"/>
          <p:cNvSpPr txBox="1"/>
          <p:nvPr/>
        </p:nvSpPr>
        <p:spPr>
          <a:xfrm>
            <a:off x="3652733" y="2458979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links:</a:t>
            </a:r>
          </a:p>
        </p:txBody>
      </p:sp>
      <p:graphicFrame>
        <p:nvGraphicFramePr>
          <p:cNvPr id="639" name="Shape 639"/>
          <p:cNvGraphicFramePr/>
          <p:nvPr/>
        </p:nvGraphicFramePr>
        <p:xfrm>
          <a:off x="4992455" y="22740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</a:tblGrid>
              <a:tr h="355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40" name="Shape 640"/>
          <p:cNvSpPr txBox="1"/>
          <p:nvPr/>
        </p:nvSpPr>
        <p:spPr>
          <a:xfrm>
            <a:off x="3728936" y="2688865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641" name="Shape 641"/>
          <p:cNvSpPr txBox="1"/>
          <p:nvPr/>
        </p:nvSpPr>
        <p:spPr>
          <a:xfrm>
            <a:off x="4018582" y="3126073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97</a:t>
            </a:r>
          </a:p>
        </p:txBody>
      </p:sp>
      <p:sp>
        <p:nvSpPr>
          <p:cNvPr id="642" name="Shape 642"/>
          <p:cNvSpPr txBox="1"/>
          <p:nvPr/>
        </p:nvSpPr>
        <p:spPr>
          <a:xfrm>
            <a:off x="4387175" y="3126056"/>
            <a:ext cx="468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98</a:t>
            </a:r>
          </a:p>
        </p:txBody>
      </p:sp>
      <p:sp>
        <p:nvSpPr>
          <p:cNvPr id="643" name="Shape 643"/>
          <p:cNvSpPr txBox="1"/>
          <p:nvPr/>
        </p:nvSpPr>
        <p:spPr>
          <a:xfrm>
            <a:off x="5121627" y="3115623"/>
            <a:ext cx="573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100</a:t>
            </a:r>
          </a:p>
        </p:txBody>
      </p:sp>
      <p:sp>
        <p:nvSpPr>
          <p:cNvPr id="644" name="Shape 644"/>
          <p:cNvSpPr txBox="1"/>
          <p:nvPr/>
        </p:nvSpPr>
        <p:spPr>
          <a:xfrm>
            <a:off x="4750362" y="3115611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99</a:t>
            </a:r>
          </a:p>
        </p:txBody>
      </p:sp>
      <p:sp>
        <p:nvSpPr>
          <p:cNvPr id="645" name="Shape 645"/>
          <p:cNvSpPr txBox="1"/>
          <p:nvPr/>
        </p:nvSpPr>
        <p:spPr>
          <a:xfrm>
            <a:off x="5603366" y="3127373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646" name="Shape 646"/>
          <p:cNvSpPr/>
          <p:nvPr/>
        </p:nvSpPr>
        <p:spPr>
          <a:xfrm>
            <a:off x="3445772" y="3686997"/>
            <a:ext cx="2626200" cy="1328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7" name="Shape 647"/>
          <p:cNvSpPr txBox="1"/>
          <p:nvPr/>
        </p:nvSpPr>
        <p:spPr>
          <a:xfrm>
            <a:off x="4121099" y="3679000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exists:</a:t>
            </a:r>
          </a:p>
        </p:txBody>
      </p:sp>
      <p:graphicFrame>
        <p:nvGraphicFramePr>
          <p:cNvPr id="648" name="Shape 648"/>
          <p:cNvGraphicFramePr/>
          <p:nvPr/>
        </p:nvGraphicFramePr>
        <p:xfrm>
          <a:off x="3662536" y="42898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49" name="Shape 649"/>
          <p:cNvSpPr txBox="1"/>
          <p:nvPr/>
        </p:nvSpPr>
        <p:spPr>
          <a:xfrm>
            <a:off x="3652733" y="3948142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links:</a:t>
            </a:r>
          </a:p>
        </p:txBody>
      </p:sp>
      <p:graphicFrame>
        <p:nvGraphicFramePr>
          <p:cNvPr id="650" name="Shape 650"/>
          <p:cNvGraphicFramePr/>
          <p:nvPr/>
        </p:nvGraphicFramePr>
        <p:xfrm>
          <a:off x="4992455" y="376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</a:tblGrid>
              <a:tr h="355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</a:t>
                      </a: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sp>
        <p:nvSpPr>
          <p:cNvPr id="651" name="Shape 651"/>
          <p:cNvSpPr txBox="1"/>
          <p:nvPr/>
        </p:nvSpPr>
        <p:spPr>
          <a:xfrm>
            <a:off x="3728936" y="4178028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sp>
        <p:nvSpPr>
          <p:cNvPr id="652" name="Shape 652"/>
          <p:cNvSpPr txBox="1"/>
          <p:nvPr/>
        </p:nvSpPr>
        <p:spPr>
          <a:xfrm>
            <a:off x="4018582" y="4615236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97</a:t>
            </a:r>
          </a:p>
        </p:txBody>
      </p:sp>
      <p:sp>
        <p:nvSpPr>
          <p:cNvPr id="653" name="Shape 653"/>
          <p:cNvSpPr txBox="1"/>
          <p:nvPr/>
        </p:nvSpPr>
        <p:spPr>
          <a:xfrm>
            <a:off x="4387175" y="4615218"/>
            <a:ext cx="468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98</a:t>
            </a:r>
          </a:p>
        </p:txBody>
      </p:sp>
      <p:sp>
        <p:nvSpPr>
          <p:cNvPr id="654" name="Shape 654"/>
          <p:cNvSpPr txBox="1"/>
          <p:nvPr/>
        </p:nvSpPr>
        <p:spPr>
          <a:xfrm>
            <a:off x="5121627" y="4604786"/>
            <a:ext cx="573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100</a:t>
            </a:r>
          </a:p>
        </p:txBody>
      </p:sp>
      <p:sp>
        <p:nvSpPr>
          <p:cNvPr id="655" name="Shape 655"/>
          <p:cNvSpPr txBox="1"/>
          <p:nvPr/>
        </p:nvSpPr>
        <p:spPr>
          <a:xfrm>
            <a:off x="4750362" y="4604773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99</a:t>
            </a:r>
          </a:p>
        </p:txBody>
      </p:sp>
      <p:sp>
        <p:nvSpPr>
          <p:cNvPr id="656" name="Shape 656"/>
          <p:cNvSpPr txBox="1"/>
          <p:nvPr/>
        </p:nvSpPr>
        <p:spPr>
          <a:xfrm>
            <a:off x="5603366" y="4616536"/>
            <a:ext cx="468600" cy="2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cxnSp>
        <p:nvCxnSpPr>
          <p:cNvPr id="657" name="Shape 657"/>
          <p:cNvCxnSpPr/>
          <p:nvPr/>
        </p:nvCxnSpPr>
        <p:spPr>
          <a:xfrm flipH="1">
            <a:off x="4829072" y="3134347"/>
            <a:ext cx="582000" cy="542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658" name="Shape 658"/>
          <p:cNvSpPr/>
          <p:nvPr/>
        </p:nvSpPr>
        <p:spPr>
          <a:xfrm>
            <a:off x="1328629" y="694013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9" name="Shape 659"/>
          <p:cNvSpPr/>
          <p:nvPr/>
        </p:nvSpPr>
        <p:spPr>
          <a:xfrm>
            <a:off x="831000" y="137074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cxnSp>
        <p:nvCxnSpPr>
          <p:cNvPr id="660" name="Shape 660"/>
          <p:cNvCxnSpPr>
            <a:stCxn id="658" idx="3"/>
            <a:endCxn id="659" idx="0"/>
          </p:cNvCxnSpPr>
          <p:nvPr/>
        </p:nvCxnSpPr>
        <p:spPr>
          <a:xfrm flipH="1">
            <a:off x="1047326" y="1063516"/>
            <a:ext cx="344700" cy="307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661" name="Shape 661"/>
          <p:cNvCxnSpPr>
            <a:endCxn id="662" idx="0"/>
          </p:cNvCxnSpPr>
          <p:nvPr/>
        </p:nvCxnSpPr>
        <p:spPr>
          <a:xfrm>
            <a:off x="1047450" y="1803523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662" name="Shape 662"/>
          <p:cNvSpPr/>
          <p:nvPr/>
        </p:nvSpPr>
        <p:spPr>
          <a:xfrm>
            <a:off x="831000" y="2006023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663" name="Shape 663"/>
          <p:cNvSpPr/>
          <p:nvPr/>
        </p:nvSpPr>
        <p:spPr>
          <a:xfrm>
            <a:off x="1761525" y="1370748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</a:t>
            </a:r>
          </a:p>
        </p:txBody>
      </p:sp>
      <p:cxnSp>
        <p:nvCxnSpPr>
          <p:cNvPr id="664" name="Shape 664"/>
          <p:cNvCxnSpPr>
            <a:stCxn id="658" idx="5"/>
            <a:endCxn id="663" idx="0"/>
          </p:cNvCxnSpPr>
          <p:nvPr/>
        </p:nvCxnSpPr>
        <p:spPr>
          <a:xfrm>
            <a:off x="1698133" y="1063516"/>
            <a:ext cx="279900" cy="307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665" name="Shape 665"/>
          <p:cNvCxnSpPr/>
          <p:nvPr/>
        </p:nvCxnSpPr>
        <p:spPr>
          <a:xfrm>
            <a:off x="2428875" y="1619250"/>
            <a:ext cx="705000" cy="4860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Shape 670"/>
          <p:cNvSpPr txBox="1"/>
          <p:nvPr/>
        </p:nvSpPr>
        <p:spPr>
          <a:xfrm>
            <a:off x="311700" y="863750"/>
            <a:ext cx="8132400" cy="3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Idea: replace the array with a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Map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-368300" lvl="0" marL="457200" rtl="0">
              <a:spcBef>
                <a:spcPts val="0"/>
              </a:spcBef>
              <a:buSzPts val="2200"/>
              <a:buChar char="●"/>
            </a:pPr>
            <a:r>
              <a:rPr lang="en" sz="2200"/>
              <a:t>Can switch between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HashMap</a:t>
            </a:r>
            <a:r>
              <a:rPr lang="en" sz="2200"/>
              <a:t> and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TreeMap</a:t>
            </a:r>
            <a:r>
              <a:rPr lang="en" sz="2200"/>
              <a:t> by changing the instantiation of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links</a:t>
            </a:r>
          </a:p>
        </p:txBody>
      </p:sp>
      <p:sp>
        <p:nvSpPr>
          <p:cNvPr id="671" name="Shape 67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A More Modular TrieSet</a:t>
            </a:r>
          </a:p>
        </p:txBody>
      </p:sp>
      <p:sp>
        <p:nvSpPr>
          <p:cNvPr id="672" name="Shape 672"/>
          <p:cNvSpPr txBox="1"/>
          <p:nvPr/>
        </p:nvSpPr>
        <p:spPr>
          <a:xfrm>
            <a:off x="1302750" y="1464750"/>
            <a:ext cx="6538500" cy="238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38100" marR="38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exists;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Map&lt;Character,Node&gt;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links;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links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TreeMap&lt;Character,Node&gt;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 txBox="1"/>
          <p:nvPr/>
        </p:nvSpPr>
        <p:spPr>
          <a:xfrm>
            <a:off x="311700" y="3419475"/>
            <a:ext cx="8132400" cy="14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Choice of </a:t>
            </a: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links</a:t>
            </a:r>
            <a:r>
              <a:rPr lang="en" sz="2200"/>
              <a:t> data structure comes with time/space tradeoff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Data-indexed array: max speed, max memory</a:t>
            </a:r>
          </a:p>
          <a:p>
            <a:pPr indent="-368300" lvl="0" marL="457200" rtl="0">
              <a:spcBef>
                <a:spcPts val="0"/>
              </a:spcBef>
              <a:buSzPts val="2200"/>
              <a:buChar char="●"/>
            </a:pPr>
            <a:r>
              <a:rPr lang="en" sz="2200"/>
              <a:t>TreeMap/HashMap: slower query performance, but less memory wasted</a:t>
            </a:r>
          </a:p>
        </p:txBody>
      </p:sp>
      <p:sp>
        <p:nvSpPr>
          <p:cNvPr id="678" name="Shape 67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A More Modular TrieSet</a:t>
            </a:r>
          </a:p>
        </p:txBody>
      </p:sp>
      <p:sp>
        <p:nvSpPr>
          <p:cNvPr id="679" name="Shape 679"/>
          <p:cNvSpPr txBox="1"/>
          <p:nvPr/>
        </p:nvSpPr>
        <p:spPr>
          <a:xfrm>
            <a:off x="1302750" y="931350"/>
            <a:ext cx="6538500" cy="238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38100" marR="38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exists;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Map&lt;Character,Node&gt;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links;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 {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links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0066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TreeMap&lt;Character,Node&gt;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Shape 684"/>
          <p:cNvSpPr txBox="1"/>
          <p:nvPr>
            <p:ph type="title"/>
          </p:nvPr>
        </p:nvSpPr>
        <p:spPr>
          <a:xfrm>
            <a:off x="2355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600">
                <a:solidFill>
                  <a:srgbClr val="1155CC"/>
                </a:solidFill>
              </a:rPr>
              <a:t>A More</a:t>
            </a:r>
            <a:r>
              <a:rPr lang="en" sz="2600">
                <a:solidFill>
                  <a:srgbClr val="1155CC"/>
                </a:solidFill>
              </a:rPr>
              <a:t> Modular Trie</a:t>
            </a:r>
          </a:p>
        </p:txBody>
      </p:sp>
      <p:sp>
        <p:nvSpPr>
          <p:cNvPr id="685" name="Shape 685"/>
          <p:cNvSpPr txBox="1"/>
          <p:nvPr/>
        </p:nvSpPr>
        <p:spPr>
          <a:xfrm>
            <a:off x="311700" y="2682050"/>
            <a:ext cx="2901900" cy="23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Much better!</a:t>
            </a:r>
          </a:p>
          <a:p>
            <a:pPr indent="-368300" lvl="0" marL="457200" rtl="0">
              <a:spcBef>
                <a:spcPts val="0"/>
              </a:spcBef>
              <a:buSzPts val="2200"/>
              <a:buChar char="●"/>
            </a:pPr>
            <a:r>
              <a:rPr lang="en" sz="2200"/>
              <a:t>TreeMap solutions wastes essentially no space</a:t>
            </a:r>
          </a:p>
        </p:txBody>
      </p:sp>
      <p:sp>
        <p:nvSpPr>
          <p:cNvPr id="686" name="Shape 686"/>
          <p:cNvSpPr/>
          <p:nvPr/>
        </p:nvSpPr>
        <p:spPr>
          <a:xfrm>
            <a:off x="1328629" y="694013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7" name="Shape 687"/>
          <p:cNvSpPr/>
          <p:nvPr/>
        </p:nvSpPr>
        <p:spPr>
          <a:xfrm>
            <a:off x="831000" y="137074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cxnSp>
        <p:nvCxnSpPr>
          <p:cNvPr id="688" name="Shape 688"/>
          <p:cNvCxnSpPr>
            <a:stCxn id="686" idx="3"/>
            <a:endCxn id="687" idx="0"/>
          </p:cNvCxnSpPr>
          <p:nvPr/>
        </p:nvCxnSpPr>
        <p:spPr>
          <a:xfrm flipH="1">
            <a:off x="1047326" y="1063516"/>
            <a:ext cx="344700" cy="307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689" name="Shape 689"/>
          <p:cNvCxnSpPr>
            <a:endCxn id="690" idx="0"/>
          </p:cNvCxnSpPr>
          <p:nvPr/>
        </p:nvCxnSpPr>
        <p:spPr>
          <a:xfrm>
            <a:off x="1047450" y="1803523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690" name="Shape 690"/>
          <p:cNvSpPr/>
          <p:nvPr/>
        </p:nvSpPr>
        <p:spPr>
          <a:xfrm>
            <a:off x="831000" y="2006023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691" name="Shape 691"/>
          <p:cNvSpPr/>
          <p:nvPr/>
        </p:nvSpPr>
        <p:spPr>
          <a:xfrm>
            <a:off x="1761525" y="1370748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</a:t>
            </a:r>
          </a:p>
        </p:txBody>
      </p:sp>
      <p:cxnSp>
        <p:nvCxnSpPr>
          <p:cNvPr id="692" name="Shape 692"/>
          <p:cNvCxnSpPr>
            <a:stCxn id="686" idx="5"/>
            <a:endCxn id="691" idx="0"/>
          </p:cNvCxnSpPr>
          <p:nvPr/>
        </p:nvCxnSpPr>
        <p:spPr>
          <a:xfrm>
            <a:off x="1698133" y="1063516"/>
            <a:ext cx="279900" cy="307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693" name="Shape 693"/>
          <p:cNvCxnSpPr/>
          <p:nvPr/>
        </p:nvCxnSpPr>
        <p:spPr>
          <a:xfrm>
            <a:off x="2428875" y="1619250"/>
            <a:ext cx="705000" cy="4860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694" name="Shape 694"/>
          <p:cNvSpPr/>
          <p:nvPr/>
        </p:nvSpPr>
        <p:spPr>
          <a:xfrm>
            <a:off x="4458425" y="491175"/>
            <a:ext cx="2297100" cy="19827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5" name="Shape 695"/>
          <p:cNvSpPr txBox="1"/>
          <p:nvPr/>
        </p:nvSpPr>
        <p:spPr>
          <a:xfrm>
            <a:off x="4848226" y="469550"/>
            <a:ext cx="917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exists:</a:t>
            </a:r>
          </a:p>
        </p:txBody>
      </p:sp>
      <p:graphicFrame>
        <p:nvGraphicFramePr>
          <p:cNvPr id="696" name="Shape 696"/>
          <p:cNvGraphicFramePr/>
          <p:nvPr/>
        </p:nvGraphicFramePr>
        <p:xfrm>
          <a:off x="5656644" y="55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</a:tblGrid>
              <a:tr h="355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97" name="Shape 697"/>
          <p:cNvSpPr/>
          <p:nvPr/>
        </p:nvSpPr>
        <p:spPr>
          <a:xfrm>
            <a:off x="4919922" y="1155411"/>
            <a:ext cx="1420200" cy="1198200"/>
          </a:xfrm>
          <a:prstGeom prst="rect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698" name="Shape 698"/>
          <p:cNvGraphicFramePr/>
          <p:nvPr/>
        </p:nvGraphicFramePr>
        <p:xfrm>
          <a:off x="5417397" y="12539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91175"/>
                <a:gridCol w="3911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‘c’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2E9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99" name="Shape 699"/>
          <p:cNvGraphicFramePr/>
          <p:nvPr/>
        </p:nvGraphicFramePr>
        <p:xfrm>
          <a:off x="4993255" y="184990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91175"/>
                <a:gridCol w="3911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‘a’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2E9"/>
                    </a:solidFill>
                  </a:tcPr>
                </a:tc>
              </a:tr>
            </a:tbl>
          </a:graphicData>
        </a:graphic>
      </p:graphicFrame>
      <p:sp>
        <p:nvSpPr>
          <p:cNvPr id="700" name="Shape 700"/>
          <p:cNvSpPr txBox="1"/>
          <p:nvPr/>
        </p:nvSpPr>
        <p:spPr>
          <a:xfrm>
            <a:off x="4458436" y="812473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links:</a:t>
            </a:r>
          </a:p>
        </p:txBody>
      </p:sp>
      <p:sp>
        <p:nvSpPr>
          <p:cNvPr id="701" name="Shape 701"/>
          <p:cNvSpPr/>
          <p:nvPr/>
        </p:nvSpPr>
        <p:spPr>
          <a:xfrm>
            <a:off x="3359550" y="2584055"/>
            <a:ext cx="2297100" cy="13395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2" name="Shape 702"/>
          <p:cNvSpPr txBox="1"/>
          <p:nvPr/>
        </p:nvSpPr>
        <p:spPr>
          <a:xfrm>
            <a:off x="3749426" y="2584225"/>
            <a:ext cx="917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exists:</a:t>
            </a:r>
          </a:p>
        </p:txBody>
      </p:sp>
      <p:graphicFrame>
        <p:nvGraphicFramePr>
          <p:cNvPr id="703" name="Shape 703"/>
          <p:cNvGraphicFramePr/>
          <p:nvPr/>
        </p:nvGraphicFramePr>
        <p:xfrm>
          <a:off x="4557769" y="2668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</a:tblGrid>
              <a:tr h="355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04" name="Shape 704"/>
          <p:cNvSpPr/>
          <p:nvPr/>
        </p:nvSpPr>
        <p:spPr>
          <a:xfrm>
            <a:off x="3821050" y="3270081"/>
            <a:ext cx="1420200" cy="588000"/>
          </a:xfrm>
          <a:prstGeom prst="rect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705" name="Shape 705"/>
          <p:cNvGraphicFramePr/>
          <p:nvPr/>
        </p:nvGraphicFramePr>
        <p:xfrm>
          <a:off x="4013722" y="336860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91175"/>
                <a:gridCol w="3911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‘d’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2E9"/>
                    </a:solidFill>
                  </a:tcPr>
                </a:tc>
              </a:tr>
            </a:tbl>
          </a:graphicData>
        </a:graphic>
      </p:graphicFrame>
      <p:sp>
        <p:nvSpPr>
          <p:cNvPr id="706" name="Shape 706"/>
          <p:cNvSpPr txBox="1"/>
          <p:nvPr/>
        </p:nvSpPr>
        <p:spPr>
          <a:xfrm>
            <a:off x="3374311" y="2900123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links:</a:t>
            </a:r>
          </a:p>
        </p:txBody>
      </p:sp>
      <p:sp>
        <p:nvSpPr>
          <p:cNvPr id="707" name="Shape 707"/>
          <p:cNvSpPr/>
          <p:nvPr/>
        </p:nvSpPr>
        <p:spPr>
          <a:xfrm>
            <a:off x="6755525" y="2682050"/>
            <a:ext cx="2297100" cy="914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8" name="Shape 708"/>
          <p:cNvSpPr txBox="1"/>
          <p:nvPr/>
        </p:nvSpPr>
        <p:spPr>
          <a:xfrm>
            <a:off x="7145400" y="2736625"/>
            <a:ext cx="917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exists:</a:t>
            </a:r>
          </a:p>
        </p:txBody>
      </p:sp>
      <p:graphicFrame>
        <p:nvGraphicFramePr>
          <p:cNvPr id="709" name="Shape 709"/>
          <p:cNvGraphicFramePr/>
          <p:nvPr/>
        </p:nvGraphicFramePr>
        <p:xfrm>
          <a:off x="7953745" y="274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</a:tblGrid>
              <a:tr h="355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</a:t>
                      </a: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sp>
        <p:nvSpPr>
          <p:cNvPr id="710" name="Shape 710"/>
          <p:cNvSpPr txBox="1"/>
          <p:nvPr/>
        </p:nvSpPr>
        <p:spPr>
          <a:xfrm>
            <a:off x="6770286" y="3014423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links:</a:t>
            </a:r>
          </a:p>
        </p:txBody>
      </p:sp>
      <p:sp>
        <p:nvSpPr>
          <p:cNvPr id="711" name="Shape 711"/>
          <p:cNvSpPr/>
          <p:nvPr/>
        </p:nvSpPr>
        <p:spPr>
          <a:xfrm>
            <a:off x="7481375" y="3196522"/>
            <a:ext cx="828000" cy="342900"/>
          </a:xfrm>
          <a:prstGeom prst="rect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2" name="Shape 712"/>
          <p:cNvSpPr/>
          <p:nvPr/>
        </p:nvSpPr>
        <p:spPr>
          <a:xfrm>
            <a:off x="3359550" y="4045450"/>
            <a:ext cx="2297100" cy="9141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3" name="Shape 713"/>
          <p:cNvSpPr txBox="1"/>
          <p:nvPr/>
        </p:nvSpPr>
        <p:spPr>
          <a:xfrm>
            <a:off x="3749426" y="4100025"/>
            <a:ext cx="917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exists:</a:t>
            </a:r>
          </a:p>
        </p:txBody>
      </p:sp>
      <p:graphicFrame>
        <p:nvGraphicFramePr>
          <p:cNvPr id="714" name="Shape 714"/>
          <p:cNvGraphicFramePr/>
          <p:nvPr/>
        </p:nvGraphicFramePr>
        <p:xfrm>
          <a:off x="4557769" y="4108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382850"/>
              </a:tblGrid>
              <a:tr h="355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</a:t>
                      </a: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sp>
        <p:nvSpPr>
          <p:cNvPr id="715" name="Shape 715"/>
          <p:cNvSpPr txBox="1"/>
          <p:nvPr/>
        </p:nvSpPr>
        <p:spPr>
          <a:xfrm>
            <a:off x="3374311" y="4377823"/>
            <a:ext cx="9807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links:</a:t>
            </a:r>
          </a:p>
        </p:txBody>
      </p:sp>
      <p:sp>
        <p:nvSpPr>
          <p:cNvPr id="716" name="Shape 716"/>
          <p:cNvSpPr/>
          <p:nvPr/>
        </p:nvSpPr>
        <p:spPr>
          <a:xfrm>
            <a:off x="4085400" y="4559922"/>
            <a:ext cx="828000" cy="342900"/>
          </a:xfrm>
          <a:prstGeom prst="rect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717" name="Shape 717"/>
          <p:cNvCxnSpPr>
            <a:endCxn id="701" idx="0"/>
          </p:cNvCxnSpPr>
          <p:nvPr/>
        </p:nvCxnSpPr>
        <p:spPr>
          <a:xfrm flipH="1">
            <a:off x="4508100" y="2059655"/>
            <a:ext cx="1125000" cy="524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718" name="Shape 718"/>
          <p:cNvCxnSpPr>
            <a:endCxn id="707" idx="0"/>
          </p:cNvCxnSpPr>
          <p:nvPr/>
        </p:nvCxnSpPr>
        <p:spPr>
          <a:xfrm>
            <a:off x="6014675" y="1460450"/>
            <a:ext cx="1889400" cy="12216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719" name="Shape 719"/>
          <p:cNvCxnSpPr/>
          <p:nvPr/>
        </p:nvCxnSpPr>
        <p:spPr>
          <a:xfrm flipH="1">
            <a:off x="4508100" y="3574425"/>
            <a:ext cx="133500" cy="4929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720" name="Shape 720"/>
          <p:cNvCxnSpPr/>
          <p:nvPr/>
        </p:nvCxnSpPr>
        <p:spPr>
          <a:xfrm flipH="1">
            <a:off x="5633278" y="1656547"/>
            <a:ext cx="174300" cy="1743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Shape 7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Shape 730"/>
          <p:cNvSpPr txBox="1"/>
          <p:nvPr/>
        </p:nvSpPr>
        <p:spPr>
          <a:xfrm>
            <a:off x="311700" y="787550"/>
            <a:ext cx="8520600" cy="3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200"/>
              <a:t>A new approach: redesign the trie so that it has a fixed number of links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700"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700"/>
          </a:p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One approach: the </a:t>
            </a:r>
            <a:r>
              <a:rPr b="1" i="1" lang="en" sz="2200"/>
              <a:t>ternary search trie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Assign a character to each node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Give each node 3 links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As we traverse the TST, pick links after comparing the key’s next character to the node’s character</a:t>
            </a:r>
          </a:p>
          <a:p>
            <a: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b="1" lang="en" sz="2200"/>
              <a:t>Left link</a:t>
            </a:r>
            <a:r>
              <a:rPr lang="en" sz="2200"/>
              <a:t> if the key’s next character </a:t>
            </a:r>
            <a:r>
              <a:rPr b="1" lang="en" sz="2200"/>
              <a:t>&lt;</a:t>
            </a:r>
            <a:r>
              <a:rPr lang="en" sz="2200"/>
              <a:t> the node’s character</a:t>
            </a:r>
          </a:p>
          <a:p>
            <a: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b="1" lang="en" sz="2200"/>
              <a:t>Middle link</a:t>
            </a:r>
            <a:r>
              <a:rPr lang="en" sz="2200"/>
              <a:t> if the key’s next character </a:t>
            </a:r>
            <a:r>
              <a:rPr b="1" lang="en" sz="2200"/>
              <a:t>=</a:t>
            </a:r>
            <a:r>
              <a:rPr lang="en" sz="2200"/>
              <a:t> the node’s character</a:t>
            </a:r>
          </a:p>
          <a:p>
            <a:pPr indent="-368300" lvl="1" marL="914400" rtl="0">
              <a:spcBef>
                <a:spcPts val="0"/>
              </a:spcBef>
              <a:buSzPts val="2200"/>
              <a:buChar char="○"/>
            </a:pPr>
            <a:r>
              <a:rPr b="1" lang="en" sz="2200"/>
              <a:t>Right link</a:t>
            </a:r>
            <a:r>
              <a:rPr lang="en" sz="2200"/>
              <a:t> if the key’s next character </a:t>
            </a:r>
            <a:r>
              <a:rPr b="1" lang="en" sz="2200"/>
              <a:t>&gt;</a:t>
            </a:r>
            <a:r>
              <a:rPr lang="en" sz="2200"/>
              <a:t> the node’s character</a:t>
            </a:r>
          </a:p>
        </p:txBody>
      </p:sp>
      <p:sp>
        <p:nvSpPr>
          <p:cNvPr id="731" name="Shape 73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Trie: Capping the Links Per Node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3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11708" y="6928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CS61BL, Summer 2017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3D85C6"/>
                </a:solidFill>
              </a:rPr>
              <a:t>Lecture 5 : Tries</a:t>
            </a:r>
            <a:r>
              <a:rPr lang="en">
                <a:solidFill>
                  <a:srgbClr val="3D85C6"/>
                </a:solidFill>
              </a:rPr>
              <a:t>, Heaps, and Graphs</a:t>
            </a:r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4450" y="3896900"/>
            <a:ext cx="1183175" cy="9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 txBox="1"/>
          <p:nvPr>
            <p:ph type="title"/>
          </p:nvPr>
        </p:nvSpPr>
        <p:spPr>
          <a:xfrm>
            <a:off x="311700" y="140225"/>
            <a:ext cx="33492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</a:t>
            </a:r>
          </a:p>
        </p:txBody>
      </p:sp>
      <p:sp>
        <p:nvSpPr>
          <p:cNvPr id="737" name="Shape 737"/>
          <p:cNvSpPr/>
          <p:nvPr/>
        </p:nvSpPr>
        <p:spPr>
          <a:xfrm>
            <a:off x="5867354" y="12216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38" name="Shape 738"/>
          <p:cNvSpPr/>
          <p:nvPr/>
        </p:nvSpPr>
        <p:spPr>
          <a:xfrm>
            <a:off x="7228700" y="197452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739" name="Shape 739"/>
          <p:cNvSpPr/>
          <p:nvPr/>
        </p:nvSpPr>
        <p:spPr>
          <a:xfrm>
            <a:off x="7228700" y="260979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740" name="Shape 740"/>
          <p:cNvSpPr/>
          <p:nvPr/>
        </p:nvSpPr>
        <p:spPr>
          <a:xfrm>
            <a:off x="72287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sp>
        <p:nvSpPr>
          <p:cNvPr id="741" name="Shape 741"/>
          <p:cNvSpPr/>
          <p:nvPr/>
        </p:nvSpPr>
        <p:spPr>
          <a:xfrm>
            <a:off x="6599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742" name="Shape 742"/>
          <p:cNvSpPr/>
          <p:nvPr/>
        </p:nvSpPr>
        <p:spPr>
          <a:xfrm>
            <a:off x="7858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sp>
        <p:nvSpPr>
          <p:cNvPr id="743" name="Shape 743"/>
          <p:cNvSpPr/>
          <p:nvPr/>
        </p:nvSpPr>
        <p:spPr>
          <a:xfrm>
            <a:off x="7228700" y="38803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sp>
        <p:nvSpPr>
          <p:cNvPr id="744" name="Shape 744"/>
          <p:cNvSpPr/>
          <p:nvPr/>
        </p:nvSpPr>
        <p:spPr>
          <a:xfrm>
            <a:off x="4607725" y="197453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cxnSp>
        <p:nvCxnSpPr>
          <p:cNvPr id="745" name="Shape 745"/>
          <p:cNvCxnSpPr/>
          <p:nvPr/>
        </p:nvCxnSpPr>
        <p:spPr>
          <a:xfrm>
            <a:off x="7445150" y="3677977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46" name="Shape 746"/>
          <p:cNvCxnSpPr>
            <a:stCxn id="737" idx="5"/>
            <a:endCxn id="738" idx="0"/>
          </p:cNvCxnSpPr>
          <p:nvPr/>
        </p:nvCxnSpPr>
        <p:spPr>
          <a:xfrm>
            <a:off x="6236858" y="1591103"/>
            <a:ext cx="12084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47" name="Shape 747"/>
          <p:cNvCxnSpPr>
            <a:stCxn id="738" idx="4"/>
            <a:endCxn id="739" idx="0"/>
          </p:cNvCxnSpPr>
          <p:nvPr/>
        </p:nvCxnSpPr>
        <p:spPr>
          <a:xfrm>
            <a:off x="7445150" y="240742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48" name="Shape 748"/>
          <p:cNvCxnSpPr>
            <a:stCxn id="739" idx="4"/>
            <a:endCxn id="740" idx="0"/>
          </p:cNvCxnSpPr>
          <p:nvPr/>
        </p:nvCxnSpPr>
        <p:spPr>
          <a:xfrm>
            <a:off x="7445150" y="304269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49" name="Shape 749"/>
          <p:cNvCxnSpPr>
            <a:stCxn id="739" idx="3"/>
            <a:endCxn id="741" idx="0"/>
          </p:cNvCxnSpPr>
          <p:nvPr/>
        </p:nvCxnSpPr>
        <p:spPr>
          <a:xfrm flipH="1">
            <a:off x="6815697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50" name="Shape 750"/>
          <p:cNvCxnSpPr>
            <a:stCxn id="739" idx="5"/>
            <a:endCxn id="742" idx="0"/>
          </p:cNvCxnSpPr>
          <p:nvPr/>
        </p:nvCxnSpPr>
        <p:spPr>
          <a:xfrm>
            <a:off x="7598203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51" name="Shape 751"/>
          <p:cNvCxnSpPr>
            <a:stCxn id="740" idx="4"/>
            <a:endCxn id="743" idx="0"/>
          </p:cNvCxnSpPr>
          <p:nvPr/>
        </p:nvCxnSpPr>
        <p:spPr>
          <a:xfrm>
            <a:off x="7445150" y="367797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52" name="Shape 752"/>
          <p:cNvCxnSpPr>
            <a:stCxn id="737" idx="3"/>
            <a:endCxn id="744" idx="0"/>
          </p:cNvCxnSpPr>
          <p:nvPr/>
        </p:nvCxnSpPr>
        <p:spPr>
          <a:xfrm flipH="1">
            <a:off x="4824051" y="1591103"/>
            <a:ext cx="11067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53" name="Shape 753"/>
          <p:cNvCxnSpPr>
            <a:stCxn id="744" idx="4"/>
            <a:endCxn id="754" idx="0"/>
          </p:cNvCxnSpPr>
          <p:nvPr/>
        </p:nvCxnSpPr>
        <p:spPr>
          <a:xfrm flipH="1">
            <a:off x="4811875" y="2407436"/>
            <a:ext cx="12300" cy="178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755" name="Shape 755"/>
          <p:cNvSpPr/>
          <p:nvPr/>
        </p:nvSpPr>
        <p:spPr>
          <a:xfrm>
            <a:off x="2036029" y="1356625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756" name="Shape 756"/>
          <p:cNvSpPr/>
          <p:nvPr/>
        </p:nvSpPr>
        <p:spPr>
          <a:xfrm>
            <a:off x="2033169" y="210956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757" name="Shape 757"/>
          <p:cNvSpPr/>
          <p:nvPr/>
        </p:nvSpPr>
        <p:spPr>
          <a:xfrm>
            <a:off x="2033169" y="286834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cxnSp>
        <p:nvCxnSpPr>
          <p:cNvPr id="758" name="Shape 758"/>
          <p:cNvCxnSpPr>
            <a:stCxn id="755" idx="4"/>
            <a:endCxn id="756" idx="0"/>
          </p:cNvCxnSpPr>
          <p:nvPr/>
        </p:nvCxnSpPr>
        <p:spPr>
          <a:xfrm flipH="1">
            <a:off x="2249479" y="1789525"/>
            <a:ext cx="3000" cy="320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59" name="Shape 759"/>
          <p:cNvCxnSpPr>
            <a:stCxn id="756" idx="4"/>
            <a:endCxn id="757" idx="0"/>
          </p:cNvCxnSpPr>
          <p:nvPr/>
        </p:nvCxnSpPr>
        <p:spPr>
          <a:xfrm>
            <a:off x="2249619" y="2542461"/>
            <a:ext cx="0" cy="32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60" name="Shape 760"/>
          <p:cNvCxnSpPr>
            <a:stCxn id="757" idx="5"/>
          </p:cNvCxnSpPr>
          <p:nvPr/>
        </p:nvCxnSpPr>
        <p:spPr>
          <a:xfrm>
            <a:off x="2402672" y="3237849"/>
            <a:ext cx="345600" cy="199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61" name="Shape 761"/>
          <p:cNvCxnSpPr>
            <a:stCxn id="757" idx="4"/>
          </p:cNvCxnSpPr>
          <p:nvPr/>
        </p:nvCxnSpPr>
        <p:spPr>
          <a:xfrm>
            <a:off x="2249619" y="330124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62" name="Shape 762"/>
          <p:cNvCxnSpPr>
            <a:stCxn id="755" idx="5"/>
          </p:cNvCxnSpPr>
          <p:nvPr/>
        </p:nvCxnSpPr>
        <p:spPr>
          <a:xfrm>
            <a:off x="2405533" y="1726128"/>
            <a:ext cx="136200" cy="136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63" name="Shape 763"/>
          <p:cNvCxnSpPr>
            <a:stCxn id="756" idx="5"/>
          </p:cNvCxnSpPr>
          <p:nvPr/>
        </p:nvCxnSpPr>
        <p:spPr>
          <a:xfrm>
            <a:off x="2402672" y="2479064"/>
            <a:ext cx="135300" cy="13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64" name="Shape 764"/>
          <p:cNvCxnSpPr>
            <a:stCxn id="756" idx="3"/>
            <a:endCxn id="756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65" name="Shape 765"/>
          <p:cNvCxnSpPr>
            <a:stCxn id="756" idx="3"/>
            <a:endCxn id="756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66" name="Shape 766"/>
          <p:cNvCxnSpPr>
            <a:stCxn id="756" idx="3"/>
          </p:cNvCxnSpPr>
          <p:nvPr/>
        </p:nvCxnSpPr>
        <p:spPr>
          <a:xfrm flipH="1">
            <a:off x="1973265" y="2479064"/>
            <a:ext cx="123300" cy="12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754" name="Shape 754"/>
          <p:cNvSpPr/>
          <p:nvPr/>
        </p:nvSpPr>
        <p:spPr>
          <a:xfrm>
            <a:off x="4595453" y="2586053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767" name="Shape 767"/>
          <p:cNvSpPr/>
          <p:nvPr/>
        </p:nvSpPr>
        <p:spPr>
          <a:xfrm>
            <a:off x="4595453" y="322132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768" name="Shape 768"/>
          <p:cNvCxnSpPr>
            <a:endCxn id="767" idx="0"/>
          </p:cNvCxnSpPr>
          <p:nvPr/>
        </p:nvCxnSpPr>
        <p:spPr>
          <a:xfrm>
            <a:off x="4811903" y="30188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769" name="Shape 769"/>
          <p:cNvSpPr/>
          <p:nvPr/>
        </p:nvSpPr>
        <p:spPr>
          <a:xfrm>
            <a:off x="4595453" y="3856603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770" name="Shape 770"/>
          <p:cNvCxnSpPr>
            <a:stCxn id="767" idx="4"/>
            <a:endCxn id="769" idx="0"/>
          </p:cNvCxnSpPr>
          <p:nvPr/>
        </p:nvCxnSpPr>
        <p:spPr>
          <a:xfrm>
            <a:off x="4811903" y="36542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71" name="Shape 771"/>
          <p:cNvCxnSpPr>
            <a:stCxn id="755" idx="3"/>
          </p:cNvCxnSpPr>
          <p:nvPr/>
        </p:nvCxnSpPr>
        <p:spPr>
          <a:xfrm flipH="1">
            <a:off x="1945226" y="1726128"/>
            <a:ext cx="154200" cy="154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72" name="Shape 772"/>
          <p:cNvCxnSpPr>
            <a:stCxn id="757" idx="3"/>
          </p:cNvCxnSpPr>
          <p:nvPr/>
        </p:nvCxnSpPr>
        <p:spPr>
          <a:xfrm flipH="1">
            <a:off x="1729365" y="3237849"/>
            <a:ext cx="367200" cy="212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73" name="Shape 773"/>
          <p:cNvCxnSpPr>
            <a:stCxn id="774" idx="0"/>
          </p:cNvCxnSpPr>
          <p:nvPr/>
        </p:nvCxnSpPr>
        <p:spPr>
          <a:xfrm rot="10800000">
            <a:off x="7994400" y="4047925"/>
            <a:ext cx="70200" cy="4677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774" name="Shape 774"/>
          <p:cNvSpPr txBox="1"/>
          <p:nvPr/>
        </p:nvSpPr>
        <p:spPr>
          <a:xfrm>
            <a:off x="7105050" y="4515625"/>
            <a:ext cx="1919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2200">
                <a:solidFill>
                  <a:srgbClr val="980000"/>
                </a:solidFill>
              </a:rPr>
              <a:t>Standard Trie</a:t>
            </a:r>
          </a:p>
        </p:txBody>
      </p:sp>
      <p:sp>
        <p:nvSpPr>
          <p:cNvPr id="775" name="Shape 775"/>
          <p:cNvSpPr txBox="1"/>
          <p:nvPr/>
        </p:nvSpPr>
        <p:spPr>
          <a:xfrm>
            <a:off x="350100" y="602600"/>
            <a:ext cx="5950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buNone/>
            </a:pPr>
            <a:r>
              <a:rPr lang="en" sz="2200">
                <a:solidFill>
                  <a:srgbClr val="000000"/>
                </a:solidFill>
              </a:rPr>
              <a:t>After inserting “sam”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Shape 780"/>
          <p:cNvSpPr txBox="1"/>
          <p:nvPr>
            <p:ph type="title"/>
          </p:nvPr>
        </p:nvSpPr>
        <p:spPr>
          <a:xfrm>
            <a:off x="311700" y="140225"/>
            <a:ext cx="33492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</a:t>
            </a:r>
          </a:p>
        </p:txBody>
      </p:sp>
      <p:sp>
        <p:nvSpPr>
          <p:cNvPr id="781" name="Shape 781"/>
          <p:cNvSpPr/>
          <p:nvPr/>
        </p:nvSpPr>
        <p:spPr>
          <a:xfrm>
            <a:off x="5867354" y="12216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2" name="Shape 782"/>
          <p:cNvSpPr/>
          <p:nvPr/>
        </p:nvSpPr>
        <p:spPr>
          <a:xfrm>
            <a:off x="7228700" y="197452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783" name="Shape 783"/>
          <p:cNvSpPr/>
          <p:nvPr/>
        </p:nvSpPr>
        <p:spPr>
          <a:xfrm>
            <a:off x="7228700" y="260979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784" name="Shape 784"/>
          <p:cNvSpPr/>
          <p:nvPr/>
        </p:nvSpPr>
        <p:spPr>
          <a:xfrm>
            <a:off x="72287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sp>
        <p:nvSpPr>
          <p:cNvPr id="785" name="Shape 785"/>
          <p:cNvSpPr/>
          <p:nvPr/>
        </p:nvSpPr>
        <p:spPr>
          <a:xfrm>
            <a:off x="6599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786" name="Shape 786"/>
          <p:cNvSpPr/>
          <p:nvPr/>
        </p:nvSpPr>
        <p:spPr>
          <a:xfrm>
            <a:off x="7858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sp>
        <p:nvSpPr>
          <p:cNvPr id="787" name="Shape 787"/>
          <p:cNvSpPr/>
          <p:nvPr/>
        </p:nvSpPr>
        <p:spPr>
          <a:xfrm>
            <a:off x="7228700" y="38803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sp>
        <p:nvSpPr>
          <p:cNvPr id="788" name="Shape 788"/>
          <p:cNvSpPr/>
          <p:nvPr/>
        </p:nvSpPr>
        <p:spPr>
          <a:xfrm>
            <a:off x="4607725" y="197453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cxnSp>
        <p:nvCxnSpPr>
          <p:cNvPr id="789" name="Shape 789"/>
          <p:cNvCxnSpPr/>
          <p:nvPr/>
        </p:nvCxnSpPr>
        <p:spPr>
          <a:xfrm>
            <a:off x="7445150" y="3677977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90" name="Shape 790"/>
          <p:cNvCxnSpPr>
            <a:stCxn id="781" idx="5"/>
            <a:endCxn id="782" idx="0"/>
          </p:cNvCxnSpPr>
          <p:nvPr/>
        </p:nvCxnSpPr>
        <p:spPr>
          <a:xfrm>
            <a:off x="6236858" y="1591103"/>
            <a:ext cx="12084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91" name="Shape 791"/>
          <p:cNvCxnSpPr>
            <a:stCxn id="782" idx="4"/>
            <a:endCxn id="783" idx="0"/>
          </p:cNvCxnSpPr>
          <p:nvPr/>
        </p:nvCxnSpPr>
        <p:spPr>
          <a:xfrm>
            <a:off x="7445150" y="240742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92" name="Shape 792"/>
          <p:cNvCxnSpPr>
            <a:stCxn id="783" idx="4"/>
            <a:endCxn id="784" idx="0"/>
          </p:cNvCxnSpPr>
          <p:nvPr/>
        </p:nvCxnSpPr>
        <p:spPr>
          <a:xfrm>
            <a:off x="7445150" y="304269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93" name="Shape 793"/>
          <p:cNvCxnSpPr>
            <a:stCxn id="783" idx="3"/>
            <a:endCxn id="785" idx="0"/>
          </p:cNvCxnSpPr>
          <p:nvPr/>
        </p:nvCxnSpPr>
        <p:spPr>
          <a:xfrm flipH="1">
            <a:off x="6815697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94" name="Shape 794"/>
          <p:cNvCxnSpPr>
            <a:stCxn id="783" idx="5"/>
            <a:endCxn id="786" idx="0"/>
          </p:cNvCxnSpPr>
          <p:nvPr/>
        </p:nvCxnSpPr>
        <p:spPr>
          <a:xfrm>
            <a:off x="7598203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95" name="Shape 795"/>
          <p:cNvCxnSpPr>
            <a:stCxn id="784" idx="4"/>
            <a:endCxn id="787" idx="0"/>
          </p:cNvCxnSpPr>
          <p:nvPr/>
        </p:nvCxnSpPr>
        <p:spPr>
          <a:xfrm>
            <a:off x="7445150" y="367797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96" name="Shape 796"/>
          <p:cNvCxnSpPr>
            <a:stCxn id="781" idx="3"/>
            <a:endCxn id="788" idx="0"/>
          </p:cNvCxnSpPr>
          <p:nvPr/>
        </p:nvCxnSpPr>
        <p:spPr>
          <a:xfrm flipH="1">
            <a:off x="4824051" y="1591103"/>
            <a:ext cx="11067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97" name="Shape 797"/>
          <p:cNvCxnSpPr>
            <a:stCxn id="788" idx="4"/>
            <a:endCxn id="798" idx="0"/>
          </p:cNvCxnSpPr>
          <p:nvPr/>
        </p:nvCxnSpPr>
        <p:spPr>
          <a:xfrm flipH="1">
            <a:off x="4811875" y="2407436"/>
            <a:ext cx="12300" cy="178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798" name="Shape 798"/>
          <p:cNvSpPr/>
          <p:nvPr/>
        </p:nvSpPr>
        <p:spPr>
          <a:xfrm>
            <a:off x="4595453" y="2586053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799" name="Shape 799"/>
          <p:cNvSpPr/>
          <p:nvPr/>
        </p:nvSpPr>
        <p:spPr>
          <a:xfrm>
            <a:off x="4595453" y="322132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800" name="Shape 800"/>
          <p:cNvCxnSpPr>
            <a:endCxn id="799" idx="0"/>
          </p:cNvCxnSpPr>
          <p:nvPr/>
        </p:nvCxnSpPr>
        <p:spPr>
          <a:xfrm>
            <a:off x="4811903" y="30188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01" name="Shape 801"/>
          <p:cNvSpPr/>
          <p:nvPr/>
        </p:nvSpPr>
        <p:spPr>
          <a:xfrm>
            <a:off x="4595453" y="3856603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802" name="Shape 802"/>
          <p:cNvCxnSpPr>
            <a:stCxn id="799" idx="4"/>
            <a:endCxn id="801" idx="0"/>
          </p:cNvCxnSpPr>
          <p:nvPr/>
        </p:nvCxnSpPr>
        <p:spPr>
          <a:xfrm>
            <a:off x="4811903" y="36542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03" name="Shape 803"/>
          <p:cNvCxnSpPr>
            <a:stCxn id="804" idx="0"/>
          </p:cNvCxnSpPr>
          <p:nvPr/>
        </p:nvCxnSpPr>
        <p:spPr>
          <a:xfrm rot="10800000">
            <a:off x="7994400" y="4047925"/>
            <a:ext cx="70200" cy="4677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804" name="Shape 804"/>
          <p:cNvSpPr txBox="1"/>
          <p:nvPr/>
        </p:nvSpPr>
        <p:spPr>
          <a:xfrm>
            <a:off x="7105050" y="4515625"/>
            <a:ext cx="1919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>
                <a:solidFill>
                  <a:srgbClr val="980000"/>
                </a:solidFill>
              </a:rPr>
              <a:t>Standard Trie</a:t>
            </a:r>
          </a:p>
        </p:txBody>
      </p:sp>
      <p:sp>
        <p:nvSpPr>
          <p:cNvPr id="805" name="Shape 805"/>
          <p:cNvSpPr txBox="1"/>
          <p:nvPr/>
        </p:nvSpPr>
        <p:spPr>
          <a:xfrm>
            <a:off x="350100" y="602600"/>
            <a:ext cx="5950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buNone/>
            </a:pPr>
            <a:r>
              <a:rPr lang="en" sz="2200">
                <a:solidFill>
                  <a:srgbClr val="000000"/>
                </a:solidFill>
              </a:rPr>
              <a:t>After inserting “sam”, </a:t>
            </a:r>
            <a:r>
              <a:rPr lang="en" sz="2200"/>
              <a:t>“sad”</a:t>
            </a:r>
          </a:p>
        </p:txBody>
      </p:sp>
      <p:sp>
        <p:nvSpPr>
          <p:cNvPr id="806" name="Shape 806"/>
          <p:cNvSpPr/>
          <p:nvPr/>
        </p:nvSpPr>
        <p:spPr>
          <a:xfrm>
            <a:off x="2036029" y="1356625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807" name="Shape 807"/>
          <p:cNvSpPr/>
          <p:nvPr/>
        </p:nvSpPr>
        <p:spPr>
          <a:xfrm>
            <a:off x="2033169" y="210956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808" name="Shape 808"/>
          <p:cNvSpPr/>
          <p:nvPr/>
        </p:nvSpPr>
        <p:spPr>
          <a:xfrm>
            <a:off x="2033169" y="286834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cxnSp>
        <p:nvCxnSpPr>
          <p:cNvPr id="809" name="Shape 809"/>
          <p:cNvCxnSpPr>
            <a:stCxn id="806" idx="4"/>
            <a:endCxn id="807" idx="0"/>
          </p:cNvCxnSpPr>
          <p:nvPr/>
        </p:nvCxnSpPr>
        <p:spPr>
          <a:xfrm flipH="1">
            <a:off x="2249479" y="1789525"/>
            <a:ext cx="3000" cy="320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10" name="Shape 810"/>
          <p:cNvCxnSpPr>
            <a:stCxn id="807" idx="4"/>
            <a:endCxn id="808" idx="0"/>
          </p:cNvCxnSpPr>
          <p:nvPr/>
        </p:nvCxnSpPr>
        <p:spPr>
          <a:xfrm>
            <a:off x="2249619" y="2542461"/>
            <a:ext cx="0" cy="32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11" name="Shape 811"/>
          <p:cNvCxnSpPr>
            <a:stCxn id="808" idx="5"/>
          </p:cNvCxnSpPr>
          <p:nvPr/>
        </p:nvCxnSpPr>
        <p:spPr>
          <a:xfrm>
            <a:off x="2402672" y="3237849"/>
            <a:ext cx="345600" cy="199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12" name="Shape 812"/>
          <p:cNvCxnSpPr>
            <a:stCxn id="808" idx="4"/>
          </p:cNvCxnSpPr>
          <p:nvPr/>
        </p:nvCxnSpPr>
        <p:spPr>
          <a:xfrm>
            <a:off x="2249619" y="330124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13" name="Shape 813"/>
          <p:cNvCxnSpPr>
            <a:stCxn id="806" idx="5"/>
          </p:cNvCxnSpPr>
          <p:nvPr/>
        </p:nvCxnSpPr>
        <p:spPr>
          <a:xfrm>
            <a:off x="2405533" y="1726128"/>
            <a:ext cx="136200" cy="136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14" name="Shape 814"/>
          <p:cNvCxnSpPr>
            <a:stCxn id="807" idx="5"/>
          </p:cNvCxnSpPr>
          <p:nvPr/>
        </p:nvCxnSpPr>
        <p:spPr>
          <a:xfrm>
            <a:off x="2402672" y="2479064"/>
            <a:ext cx="135300" cy="13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15" name="Shape 815"/>
          <p:cNvCxnSpPr>
            <a:stCxn id="807" idx="3"/>
            <a:endCxn id="807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16" name="Shape 816"/>
          <p:cNvCxnSpPr>
            <a:stCxn id="807" idx="3"/>
            <a:endCxn id="807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17" name="Shape 817"/>
          <p:cNvCxnSpPr>
            <a:stCxn id="807" idx="3"/>
          </p:cNvCxnSpPr>
          <p:nvPr/>
        </p:nvCxnSpPr>
        <p:spPr>
          <a:xfrm flipH="1">
            <a:off x="1973265" y="2479064"/>
            <a:ext cx="123300" cy="12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18" name="Shape 818"/>
          <p:cNvCxnSpPr>
            <a:stCxn id="806" idx="3"/>
          </p:cNvCxnSpPr>
          <p:nvPr/>
        </p:nvCxnSpPr>
        <p:spPr>
          <a:xfrm flipH="1">
            <a:off x="1945226" y="1726128"/>
            <a:ext cx="154200" cy="154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19" name="Shape 819"/>
          <p:cNvCxnSpPr>
            <a:stCxn id="808" idx="3"/>
            <a:endCxn id="820" idx="0"/>
          </p:cNvCxnSpPr>
          <p:nvPr/>
        </p:nvCxnSpPr>
        <p:spPr>
          <a:xfrm flipH="1">
            <a:off x="1618065" y="3237849"/>
            <a:ext cx="478500" cy="326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821" name="Shape 821"/>
          <p:cNvGrpSpPr/>
          <p:nvPr/>
        </p:nvGrpSpPr>
        <p:grpSpPr>
          <a:xfrm>
            <a:off x="1336561" y="3564500"/>
            <a:ext cx="564707" cy="620190"/>
            <a:chOff x="1358255" y="3303902"/>
            <a:chExt cx="564707" cy="620190"/>
          </a:xfrm>
        </p:grpSpPr>
        <p:sp>
          <p:nvSpPr>
            <p:cNvPr id="820" name="Shape 820"/>
            <p:cNvSpPr/>
            <p:nvPr/>
          </p:nvSpPr>
          <p:spPr>
            <a:xfrm>
              <a:off x="1423375" y="3303902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d</a:t>
              </a:r>
            </a:p>
          </p:txBody>
        </p:sp>
        <p:cxnSp>
          <p:nvCxnSpPr>
            <p:cNvPr id="822" name="Shape 822"/>
            <p:cNvCxnSpPr/>
            <p:nvPr/>
          </p:nvCxnSpPr>
          <p:spPr>
            <a:xfrm>
              <a:off x="1787662" y="3676533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823" name="Shape 823"/>
            <p:cNvCxnSpPr/>
            <p:nvPr/>
          </p:nvCxnSpPr>
          <p:spPr>
            <a:xfrm flipH="1">
              <a:off x="1358255" y="3676533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824" name="Shape 824"/>
            <p:cNvCxnSpPr/>
            <p:nvPr/>
          </p:nvCxnSpPr>
          <p:spPr>
            <a:xfrm>
              <a:off x="1640615" y="3729992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Shape 829"/>
          <p:cNvSpPr txBox="1"/>
          <p:nvPr>
            <p:ph type="title"/>
          </p:nvPr>
        </p:nvSpPr>
        <p:spPr>
          <a:xfrm>
            <a:off x="311700" y="140225"/>
            <a:ext cx="33492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</a:t>
            </a:r>
          </a:p>
        </p:txBody>
      </p:sp>
      <p:sp>
        <p:nvSpPr>
          <p:cNvPr id="830" name="Shape 830"/>
          <p:cNvSpPr/>
          <p:nvPr/>
        </p:nvSpPr>
        <p:spPr>
          <a:xfrm>
            <a:off x="5867354" y="12216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31" name="Shape 831"/>
          <p:cNvSpPr/>
          <p:nvPr/>
        </p:nvSpPr>
        <p:spPr>
          <a:xfrm>
            <a:off x="7228700" y="197452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832" name="Shape 832"/>
          <p:cNvSpPr/>
          <p:nvPr/>
        </p:nvSpPr>
        <p:spPr>
          <a:xfrm>
            <a:off x="7228700" y="260979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833" name="Shape 833"/>
          <p:cNvSpPr/>
          <p:nvPr/>
        </p:nvSpPr>
        <p:spPr>
          <a:xfrm>
            <a:off x="72287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sp>
        <p:nvSpPr>
          <p:cNvPr id="834" name="Shape 834"/>
          <p:cNvSpPr/>
          <p:nvPr/>
        </p:nvSpPr>
        <p:spPr>
          <a:xfrm>
            <a:off x="6599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835" name="Shape 835"/>
          <p:cNvSpPr/>
          <p:nvPr/>
        </p:nvSpPr>
        <p:spPr>
          <a:xfrm>
            <a:off x="7858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sp>
        <p:nvSpPr>
          <p:cNvPr id="836" name="Shape 836"/>
          <p:cNvSpPr/>
          <p:nvPr/>
        </p:nvSpPr>
        <p:spPr>
          <a:xfrm>
            <a:off x="7228700" y="38803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sp>
        <p:nvSpPr>
          <p:cNvPr id="837" name="Shape 837"/>
          <p:cNvSpPr/>
          <p:nvPr/>
        </p:nvSpPr>
        <p:spPr>
          <a:xfrm>
            <a:off x="4607725" y="197453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cxnSp>
        <p:nvCxnSpPr>
          <p:cNvPr id="838" name="Shape 838"/>
          <p:cNvCxnSpPr/>
          <p:nvPr/>
        </p:nvCxnSpPr>
        <p:spPr>
          <a:xfrm>
            <a:off x="7445150" y="3677977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39" name="Shape 839"/>
          <p:cNvCxnSpPr>
            <a:stCxn id="830" idx="5"/>
            <a:endCxn id="831" idx="0"/>
          </p:cNvCxnSpPr>
          <p:nvPr/>
        </p:nvCxnSpPr>
        <p:spPr>
          <a:xfrm>
            <a:off x="6236858" y="1591103"/>
            <a:ext cx="12084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40" name="Shape 840"/>
          <p:cNvCxnSpPr>
            <a:stCxn id="831" idx="4"/>
            <a:endCxn id="832" idx="0"/>
          </p:cNvCxnSpPr>
          <p:nvPr/>
        </p:nvCxnSpPr>
        <p:spPr>
          <a:xfrm>
            <a:off x="7445150" y="240742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41" name="Shape 841"/>
          <p:cNvCxnSpPr>
            <a:stCxn id="832" idx="4"/>
            <a:endCxn id="833" idx="0"/>
          </p:cNvCxnSpPr>
          <p:nvPr/>
        </p:nvCxnSpPr>
        <p:spPr>
          <a:xfrm>
            <a:off x="7445150" y="304269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42" name="Shape 842"/>
          <p:cNvCxnSpPr>
            <a:stCxn id="832" idx="3"/>
            <a:endCxn id="834" idx="0"/>
          </p:cNvCxnSpPr>
          <p:nvPr/>
        </p:nvCxnSpPr>
        <p:spPr>
          <a:xfrm flipH="1">
            <a:off x="6815697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43" name="Shape 843"/>
          <p:cNvCxnSpPr>
            <a:stCxn id="832" idx="5"/>
            <a:endCxn id="835" idx="0"/>
          </p:cNvCxnSpPr>
          <p:nvPr/>
        </p:nvCxnSpPr>
        <p:spPr>
          <a:xfrm>
            <a:off x="7598203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44" name="Shape 844"/>
          <p:cNvCxnSpPr>
            <a:stCxn id="833" idx="4"/>
            <a:endCxn id="836" idx="0"/>
          </p:cNvCxnSpPr>
          <p:nvPr/>
        </p:nvCxnSpPr>
        <p:spPr>
          <a:xfrm>
            <a:off x="7445150" y="367797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45" name="Shape 845"/>
          <p:cNvCxnSpPr>
            <a:stCxn id="830" idx="3"/>
            <a:endCxn id="837" idx="0"/>
          </p:cNvCxnSpPr>
          <p:nvPr/>
        </p:nvCxnSpPr>
        <p:spPr>
          <a:xfrm flipH="1">
            <a:off x="4824051" y="1591103"/>
            <a:ext cx="11067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46" name="Shape 846"/>
          <p:cNvCxnSpPr>
            <a:stCxn id="837" idx="4"/>
            <a:endCxn id="847" idx="0"/>
          </p:cNvCxnSpPr>
          <p:nvPr/>
        </p:nvCxnSpPr>
        <p:spPr>
          <a:xfrm flipH="1">
            <a:off x="4811875" y="2407436"/>
            <a:ext cx="12300" cy="178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47" name="Shape 847"/>
          <p:cNvSpPr/>
          <p:nvPr/>
        </p:nvSpPr>
        <p:spPr>
          <a:xfrm>
            <a:off x="4595453" y="2586053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848" name="Shape 848"/>
          <p:cNvSpPr/>
          <p:nvPr/>
        </p:nvSpPr>
        <p:spPr>
          <a:xfrm>
            <a:off x="4595453" y="322132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849" name="Shape 849"/>
          <p:cNvCxnSpPr>
            <a:endCxn id="848" idx="0"/>
          </p:cNvCxnSpPr>
          <p:nvPr/>
        </p:nvCxnSpPr>
        <p:spPr>
          <a:xfrm>
            <a:off x="4811903" y="30188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50" name="Shape 850"/>
          <p:cNvSpPr/>
          <p:nvPr/>
        </p:nvSpPr>
        <p:spPr>
          <a:xfrm>
            <a:off x="4595453" y="3856603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851" name="Shape 851"/>
          <p:cNvCxnSpPr>
            <a:stCxn id="848" idx="4"/>
            <a:endCxn id="850" idx="0"/>
          </p:cNvCxnSpPr>
          <p:nvPr/>
        </p:nvCxnSpPr>
        <p:spPr>
          <a:xfrm>
            <a:off x="4811903" y="36542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52" name="Shape 852"/>
          <p:cNvCxnSpPr>
            <a:stCxn id="853" idx="0"/>
          </p:cNvCxnSpPr>
          <p:nvPr/>
        </p:nvCxnSpPr>
        <p:spPr>
          <a:xfrm rot="10800000">
            <a:off x="7994400" y="4047925"/>
            <a:ext cx="70200" cy="4677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853" name="Shape 853"/>
          <p:cNvSpPr txBox="1"/>
          <p:nvPr/>
        </p:nvSpPr>
        <p:spPr>
          <a:xfrm>
            <a:off x="7105050" y="4515625"/>
            <a:ext cx="1919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>
                <a:solidFill>
                  <a:srgbClr val="980000"/>
                </a:solidFill>
              </a:rPr>
              <a:t>Standard Trie</a:t>
            </a:r>
          </a:p>
        </p:txBody>
      </p:sp>
      <p:sp>
        <p:nvSpPr>
          <p:cNvPr id="854" name="Shape 854"/>
          <p:cNvSpPr txBox="1"/>
          <p:nvPr/>
        </p:nvSpPr>
        <p:spPr>
          <a:xfrm>
            <a:off x="350100" y="602600"/>
            <a:ext cx="5950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buNone/>
            </a:pPr>
            <a:r>
              <a:rPr lang="en" sz="2200">
                <a:solidFill>
                  <a:srgbClr val="000000"/>
                </a:solidFill>
              </a:rPr>
              <a:t>After inserting “sam”, </a:t>
            </a:r>
            <a:r>
              <a:rPr lang="en" sz="2200"/>
              <a:t>“sad”, “sap”</a:t>
            </a:r>
          </a:p>
        </p:txBody>
      </p:sp>
      <p:sp>
        <p:nvSpPr>
          <p:cNvPr id="855" name="Shape 855"/>
          <p:cNvSpPr/>
          <p:nvPr/>
        </p:nvSpPr>
        <p:spPr>
          <a:xfrm>
            <a:off x="2036029" y="1356625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856" name="Shape 856"/>
          <p:cNvSpPr/>
          <p:nvPr/>
        </p:nvSpPr>
        <p:spPr>
          <a:xfrm>
            <a:off x="2033169" y="210956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857" name="Shape 857"/>
          <p:cNvSpPr/>
          <p:nvPr/>
        </p:nvSpPr>
        <p:spPr>
          <a:xfrm>
            <a:off x="2033169" y="286834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cxnSp>
        <p:nvCxnSpPr>
          <p:cNvPr id="858" name="Shape 858"/>
          <p:cNvCxnSpPr>
            <a:stCxn id="855" idx="4"/>
            <a:endCxn id="856" idx="0"/>
          </p:cNvCxnSpPr>
          <p:nvPr/>
        </p:nvCxnSpPr>
        <p:spPr>
          <a:xfrm flipH="1">
            <a:off x="2249479" y="1789525"/>
            <a:ext cx="3000" cy="320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59" name="Shape 859"/>
          <p:cNvCxnSpPr>
            <a:stCxn id="856" idx="4"/>
            <a:endCxn id="857" idx="0"/>
          </p:cNvCxnSpPr>
          <p:nvPr/>
        </p:nvCxnSpPr>
        <p:spPr>
          <a:xfrm>
            <a:off x="2249619" y="2542461"/>
            <a:ext cx="0" cy="32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60" name="Shape 860"/>
          <p:cNvCxnSpPr>
            <a:stCxn id="857" idx="5"/>
            <a:endCxn id="861" idx="0"/>
          </p:cNvCxnSpPr>
          <p:nvPr/>
        </p:nvCxnSpPr>
        <p:spPr>
          <a:xfrm>
            <a:off x="2402672" y="3237849"/>
            <a:ext cx="513900" cy="344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62" name="Shape 862"/>
          <p:cNvCxnSpPr>
            <a:stCxn id="857" idx="4"/>
          </p:cNvCxnSpPr>
          <p:nvPr/>
        </p:nvCxnSpPr>
        <p:spPr>
          <a:xfrm>
            <a:off x="2249619" y="330124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63" name="Shape 863"/>
          <p:cNvCxnSpPr>
            <a:stCxn id="855" idx="5"/>
          </p:cNvCxnSpPr>
          <p:nvPr/>
        </p:nvCxnSpPr>
        <p:spPr>
          <a:xfrm>
            <a:off x="2405533" y="1726128"/>
            <a:ext cx="136200" cy="136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64" name="Shape 864"/>
          <p:cNvCxnSpPr>
            <a:stCxn id="856" idx="5"/>
          </p:cNvCxnSpPr>
          <p:nvPr/>
        </p:nvCxnSpPr>
        <p:spPr>
          <a:xfrm>
            <a:off x="2402672" y="2479064"/>
            <a:ext cx="135300" cy="13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65" name="Shape 865"/>
          <p:cNvCxnSpPr>
            <a:stCxn id="856" idx="3"/>
            <a:endCxn id="856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66" name="Shape 866"/>
          <p:cNvCxnSpPr>
            <a:stCxn id="856" idx="3"/>
            <a:endCxn id="856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67" name="Shape 867"/>
          <p:cNvCxnSpPr>
            <a:stCxn id="856" idx="3"/>
          </p:cNvCxnSpPr>
          <p:nvPr/>
        </p:nvCxnSpPr>
        <p:spPr>
          <a:xfrm flipH="1">
            <a:off x="1973265" y="2479064"/>
            <a:ext cx="123300" cy="12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868" name="Shape 868"/>
          <p:cNvGrpSpPr/>
          <p:nvPr/>
        </p:nvGrpSpPr>
        <p:grpSpPr>
          <a:xfrm>
            <a:off x="2634131" y="3581875"/>
            <a:ext cx="564707" cy="627000"/>
            <a:chOff x="2677790" y="3321277"/>
            <a:chExt cx="564707" cy="627000"/>
          </a:xfrm>
        </p:grpSpPr>
        <p:sp>
          <p:nvSpPr>
            <p:cNvPr id="861" name="Shape 861"/>
            <p:cNvSpPr/>
            <p:nvPr/>
          </p:nvSpPr>
          <p:spPr>
            <a:xfrm>
              <a:off x="2743700" y="3321277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p</a:t>
              </a:r>
            </a:p>
          </p:txBody>
        </p:sp>
        <p:cxnSp>
          <p:nvCxnSpPr>
            <p:cNvPr id="869" name="Shape 869"/>
            <p:cNvCxnSpPr/>
            <p:nvPr/>
          </p:nvCxnSpPr>
          <p:spPr>
            <a:xfrm>
              <a:off x="3107197" y="3700717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870" name="Shape 870"/>
            <p:cNvCxnSpPr/>
            <p:nvPr/>
          </p:nvCxnSpPr>
          <p:spPr>
            <a:xfrm flipH="1">
              <a:off x="2677790" y="3700717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871" name="Shape 871"/>
            <p:cNvCxnSpPr>
              <a:stCxn id="861" idx="4"/>
              <a:endCxn id="861" idx="4"/>
            </p:cNvCxnSpPr>
            <p:nvPr/>
          </p:nvCxnSpPr>
          <p:spPr>
            <a:xfrm>
              <a:off x="2960150" y="3754177"/>
              <a:ext cx="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872" name="Shape 872"/>
            <p:cNvCxnSpPr>
              <a:stCxn id="861" idx="4"/>
              <a:endCxn id="861" idx="4"/>
            </p:cNvCxnSpPr>
            <p:nvPr/>
          </p:nvCxnSpPr>
          <p:spPr>
            <a:xfrm>
              <a:off x="2960150" y="3754177"/>
              <a:ext cx="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873" name="Shape 873"/>
            <p:cNvCxnSpPr>
              <a:stCxn id="861" idx="4"/>
            </p:cNvCxnSpPr>
            <p:nvPr/>
          </p:nvCxnSpPr>
          <p:spPr>
            <a:xfrm>
              <a:off x="2960150" y="3754177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cxnSp>
        <p:nvCxnSpPr>
          <p:cNvPr id="874" name="Shape 874"/>
          <p:cNvCxnSpPr>
            <a:stCxn id="855" idx="3"/>
          </p:cNvCxnSpPr>
          <p:nvPr/>
        </p:nvCxnSpPr>
        <p:spPr>
          <a:xfrm flipH="1">
            <a:off x="1945226" y="1726128"/>
            <a:ext cx="154200" cy="154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75" name="Shape 875"/>
          <p:cNvCxnSpPr>
            <a:stCxn id="857" idx="3"/>
            <a:endCxn id="876" idx="0"/>
          </p:cNvCxnSpPr>
          <p:nvPr/>
        </p:nvCxnSpPr>
        <p:spPr>
          <a:xfrm flipH="1">
            <a:off x="1618065" y="3237849"/>
            <a:ext cx="478500" cy="326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877" name="Shape 877"/>
          <p:cNvGrpSpPr/>
          <p:nvPr/>
        </p:nvGrpSpPr>
        <p:grpSpPr>
          <a:xfrm>
            <a:off x="1336561" y="3564500"/>
            <a:ext cx="564707" cy="620190"/>
            <a:chOff x="1358255" y="3303902"/>
            <a:chExt cx="564707" cy="620190"/>
          </a:xfrm>
        </p:grpSpPr>
        <p:sp>
          <p:nvSpPr>
            <p:cNvPr id="876" name="Shape 876"/>
            <p:cNvSpPr/>
            <p:nvPr/>
          </p:nvSpPr>
          <p:spPr>
            <a:xfrm>
              <a:off x="1423375" y="3303902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d</a:t>
              </a:r>
            </a:p>
          </p:txBody>
        </p:sp>
        <p:cxnSp>
          <p:nvCxnSpPr>
            <p:cNvPr id="878" name="Shape 878"/>
            <p:cNvCxnSpPr/>
            <p:nvPr/>
          </p:nvCxnSpPr>
          <p:spPr>
            <a:xfrm>
              <a:off x="1787662" y="3676533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879" name="Shape 879"/>
            <p:cNvCxnSpPr/>
            <p:nvPr/>
          </p:nvCxnSpPr>
          <p:spPr>
            <a:xfrm flipH="1">
              <a:off x="1358255" y="3676533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880" name="Shape 880"/>
            <p:cNvCxnSpPr/>
            <p:nvPr/>
          </p:nvCxnSpPr>
          <p:spPr>
            <a:xfrm>
              <a:off x="1640615" y="3729992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Shape 885"/>
          <p:cNvSpPr txBox="1"/>
          <p:nvPr>
            <p:ph type="title"/>
          </p:nvPr>
        </p:nvSpPr>
        <p:spPr>
          <a:xfrm>
            <a:off x="311700" y="140225"/>
            <a:ext cx="33492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</a:t>
            </a:r>
          </a:p>
        </p:txBody>
      </p:sp>
      <p:sp>
        <p:nvSpPr>
          <p:cNvPr id="886" name="Shape 886"/>
          <p:cNvSpPr/>
          <p:nvPr/>
        </p:nvSpPr>
        <p:spPr>
          <a:xfrm>
            <a:off x="5867354" y="12216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87" name="Shape 887"/>
          <p:cNvSpPr/>
          <p:nvPr/>
        </p:nvSpPr>
        <p:spPr>
          <a:xfrm>
            <a:off x="7228700" y="197452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888" name="Shape 888"/>
          <p:cNvSpPr/>
          <p:nvPr/>
        </p:nvSpPr>
        <p:spPr>
          <a:xfrm>
            <a:off x="7228700" y="260979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889" name="Shape 889"/>
          <p:cNvSpPr/>
          <p:nvPr/>
        </p:nvSpPr>
        <p:spPr>
          <a:xfrm>
            <a:off x="72287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sp>
        <p:nvSpPr>
          <p:cNvPr id="890" name="Shape 890"/>
          <p:cNvSpPr/>
          <p:nvPr/>
        </p:nvSpPr>
        <p:spPr>
          <a:xfrm>
            <a:off x="6599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891" name="Shape 891"/>
          <p:cNvSpPr/>
          <p:nvPr/>
        </p:nvSpPr>
        <p:spPr>
          <a:xfrm>
            <a:off x="7858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sp>
        <p:nvSpPr>
          <p:cNvPr id="892" name="Shape 892"/>
          <p:cNvSpPr/>
          <p:nvPr/>
        </p:nvSpPr>
        <p:spPr>
          <a:xfrm>
            <a:off x="7228700" y="38803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sp>
        <p:nvSpPr>
          <p:cNvPr id="893" name="Shape 893"/>
          <p:cNvSpPr/>
          <p:nvPr/>
        </p:nvSpPr>
        <p:spPr>
          <a:xfrm>
            <a:off x="4607725" y="197453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cxnSp>
        <p:nvCxnSpPr>
          <p:cNvPr id="894" name="Shape 894"/>
          <p:cNvCxnSpPr/>
          <p:nvPr/>
        </p:nvCxnSpPr>
        <p:spPr>
          <a:xfrm>
            <a:off x="7445150" y="3677977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95" name="Shape 895"/>
          <p:cNvCxnSpPr>
            <a:stCxn id="886" idx="5"/>
            <a:endCxn id="887" idx="0"/>
          </p:cNvCxnSpPr>
          <p:nvPr/>
        </p:nvCxnSpPr>
        <p:spPr>
          <a:xfrm>
            <a:off x="6236858" y="1591103"/>
            <a:ext cx="12084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96" name="Shape 896"/>
          <p:cNvCxnSpPr>
            <a:stCxn id="887" idx="4"/>
            <a:endCxn id="888" idx="0"/>
          </p:cNvCxnSpPr>
          <p:nvPr/>
        </p:nvCxnSpPr>
        <p:spPr>
          <a:xfrm>
            <a:off x="7445150" y="240742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97" name="Shape 897"/>
          <p:cNvCxnSpPr>
            <a:stCxn id="888" idx="4"/>
            <a:endCxn id="889" idx="0"/>
          </p:cNvCxnSpPr>
          <p:nvPr/>
        </p:nvCxnSpPr>
        <p:spPr>
          <a:xfrm>
            <a:off x="7445150" y="304269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98" name="Shape 898"/>
          <p:cNvCxnSpPr>
            <a:stCxn id="888" idx="3"/>
            <a:endCxn id="890" idx="0"/>
          </p:cNvCxnSpPr>
          <p:nvPr/>
        </p:nvCxnSpPr>
        <p:spPr>
          <a:xfrm flipH="1">
            <a:off x="6815697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99" name="Shape 899"/>
          <p:cNvCxnSpPr>
            <a:stCxn id="888" idx="5"/>
            <a:endCxn id="891" idx="0"/>
          </p:cNvCxnSpPr>
          <p:nvPr/>
        </p:nvCxnSpPr>
        <p:spPr>
          <a:xfrm>
            <a:off x="7598203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00" name="Shape 900"/>
          <p:cNvCxnSpPr>
            <a:stCxn id="889" idx="4"/>
            <a:endCxn id="892" idx="0"/>
          </p:cNvCxnSpPr>
          <p:nvPr/>
        </p:nvCxnSpPr>
        <p:spPr>
          <a:xfrm>
            <a:off x="7445150" y="367797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01" name="Shape 901"/>
          <p:cNvCxnSpPr>
            <a:stCxn id="886" idx="3"/>
            <a:endCxn id="893" idx="0"/>
          </p:cNvCxnSpPr>
          <p:nvPr/>
        </p:nvCxnSpPr>
        <p:spPr>
          <a:xfrm flipH="1">
            <a:off x="4824051" y="1591103"/>
            <a:ext cx="11067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02" name="Shape 902"/>
          <p:cNvCxnSpPr>
            <a:stCxn id="893" idx="4"/>
            <a:endCxn id="903" idx="0"/>
          </p:cNvCxnSpPr>
          <p:nvPr/>
        </p:nvCxnSpPr>
        <p:spPr>
          <a:xfrm flipH="1">
            <a:off x="4811875" y="2407436"/>
            <a:ext cx="12300" cy="178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03" name="Shape 903"/>
          <p:cNvSpPr/>
          <p:nvPr/>
        </p:nvSpPr>
        <p:spPr>
          <a:xfrm>
            <a:off x="4595453" y="2586053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904" name="Shape 904"/>
          <p:cNvSpPr/>
          <p:nvPr/>
        </p:nvSpPr>
        <p:spPr>
          <a:xfrm>
            <a:off x="4595453" y="322132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905" name="Shape 905"/>
          <p:cNvCxnSpPr>
            <a:endCxn id="904" idx="0"/>
          </p:cNvCxnSpPr>
          <p:nvPr/>
        </p:nvCxnSpPr>
        <p:spPr>
          <a:xfrm>
            <a:off x="4811903" y="30188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06" name="Shape 906"/>
          <p:cNvSpPr/>
          <p:nvPr/>
        </p:nvSpPr>
        <p:spPr>
          <a:xfrm>
            <a:off x="4595453" y="3856603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907" name="Shape 907"/>
          <p:cNvCxnSpPr>
            <a:stCxn id="904" idx="4"/>
            <a:endCxn id="906" idx="0"/>
          </p:cNvCxnSpPr>
          <p:nvPr/>
        </p:nvCxnSpPr>
        <p:spPr>
          <a:xfrm>
            <a:off x="4811903" y="36542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08" name="Shape 908"/>
          <p:cNvCxnSpPr>
            <a:stCxn id="909" idx="0"/>
          </p:cNvCxnSpPr>
          <p:nvPr/>
        </p:nvCxnSpPr>
        <p:spPr>
          <a:xfrm rot="10800000">
            <a:off x="7994400" y="4047925"/>
            <a:ext cx="70200" cy="4677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909" name="Shape 909"/>
          <p:cNvSpPr txBox="1"/>
          <p:nvPr/>
        </p:nvSpPr>
        <p:spPr>
          <a:xfrm>
            <a:off x="7105050" y="4515625"/>
            <a:ext cx="1919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>
                <a:solidFill>
                  <a:srgbClr val="980000"/>
                </a:solidFill>
              </a:rPr>
              <a:t>Standard Trie</a:t>
            </a:r>
          </a:p>
        </p:txBody>
      </p:sp>
      <p:sp>
        <p:nvSpPr>
          <p:cNvPr id="910" name="Shape 910"/>
          <p:cNvSpPr txBox="1"/>
          <p:nvPr/>
        </p:nvSpPr>
        <p:spPr>
          <a:xfrm>
            <a:off x="350100" y="602600"/>
            <a:ext cx="5950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buNone/>
            </a:pPr>
            <a:r>
              <a:rPr lang="en" sz="2200">
                <a:solidFill>
                  <a:srgbClr val="000000"/>
                </a:solidFill>
              </a:rPr>
              <a:t>After inserting “sam”, </a:t>
            </a:r>
            <a:r>
              <a:rPr lang="en" sz="2200"/>
              <a:t>“sad”, “sap”, “same”</a:t>
            </a:r>
          </a:p>
        </p:txBody>
      </p:sp>
      <p:sp>
        <p:nvSpPr>
          <p:cNvPr id="911" name="Shape 911"/>
          <p:cNvSpPr/>
          <p:nvPr/>
        </p:nvSpPr>
        <p:spPr>
          <a:xfrm>
            <a:off x="2036029" y="1356625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912" name="Shape 912"/>
          <p:cNvSpPr/>
          <p:nvPr/>
        </p:nvSpPr>
        <p:spPr>
          <a:xfrm>
            <a:off x="2033169" y="210956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913" name="Shape 913"/>
          <p:cNvSpPr/>
          <p:nvPr/>
        </p:nvSpPr>
        <p:spPr>
          <a:xfrm>
            <a:off x="2033169" y="286834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cxnSp>
        <p:nvCxnSpPr>
          <p:cNvPr id="914" name="Shape 914"/>
          <p:cNvCxnSpPr>
            <a:stCxn id="911" idx="4"/>
            <a:endCxn id="912" idx="0"/>
          </p:cNvCxnSpPr>
          <p:nvPr/>
        </p:nvCxnSpPr>
        <p:spPr>
          <a:xfrm flipH="1">
            <a:off x="2249479" y="1789525"/>
            <a:ext cx="3000" cy="320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15" name="Shape 915"/>
          <p:cNvCxnSpPr>
            <a:stCxn id="912" idx="4"/>
            <a:endCxn id="913" idx="0"/>
          </p:cNvCxnSpPr>
          <p:nvPr/>
        </p:nvCxnSpPr>
        <p:spPr>
          <a:xfrm>
            <a:off x="2249619" y="2542461"/>
            <a:ext cx="0" cy="32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16" name="Shape 916"/>
          <p:cNvCxnSpPr>
            <a:stCxn id="913" idx="5"/>
            <a:endCxn id="917" idx="0"/>
          </p:cNvCxnSpPr>
          <p:nvPr/>
        </p:nvCxnSpPr>
        <p:spPr>
          <a:xfrm>
            <a:off x="2402672" y="3237849"/>
            <a:ext cx="513900" cy="344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18" name="Shape 918"/>
          <p:cNvCxnSpPr>
            <a:stCxn id="913" idx="4"/>
            <a:endCxn id="919" idx="0"/>
          </p:cNvCxnSpPr>
          <p:nvPr/>
        </p:nvCxnSpPr>
        <p:spPr>
          <a:xfrm>
            <a:off x="2249619" y="3301246"/>
            <a:ext cx="0" cy="280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20" name="Shape 920"/>
          <p:cNvCxnSpPr>
            <a:stCxn id="911" idx="5"/>
          </p:cNvCxnSpPr>
          <p:nvPr/>
        </p:nvCxnSpPr>
        <p:spPr>
          <a:xfrm>
            <a:off x="2405533" y="1726128"/>
            <a:ext cx="136200" cy="136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21" name="Shape 921"/>
          <p:cNvCxnSpPr>
            <a:stCxn id="912" idx="5"/>
          </p:cNvCxnSpPr>
          <p:nvPr/>
        </p:nvCxnSpPr>
        <p:spPr>
          <a:xfrm>
            <a:off x="2402672" y="2479064"/>
            <a:ext cx="135300" cy="13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22" name="Shape 922"/>
          <p:cNvCxnSpPr>
            <a:stCxn id="912" idx="3"/>
            <a:endCxn id="912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23" name="Shape 923"/>
          <p:cNvCxnSpPr>
            <a:stCxn id="912" idx="3"/>
            <a:endCxn id="912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24" name="Shape 924"/>
          <p:cNvCxnSpPr>
            <a:stCxn id="912" idx="3"/>
          </p:cNvCxnSpPr>
          <p:nvPr/>
        </p:nvCxnSpPr>
        <p:spPr>
          <a:xfrm flipH="1">
            <a:off x="1973265" y="2479064"/>
            <a:ext cx="123300" cy="12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925" name="Shape 925"/>
          <p:cNvGrpSpPr/>
          <p:nvPr/>
        </p:nvGrpSpPr>
        <p:grpSpPr>
          <a:xfrm>
            <a:off x="2634131" y="3581875"/>
            <a:ext cx="564707" cy="627000"/>
            <a:chOff x="2677790" y="3321277"/>
            <a:chExt cx="564707" cy="627000"/>
          </a:xfrm>
        </p:grpSpPr>
        <p:sp>
          <p:nvSpPr>
            <p:cNvPr id="917" name="Shape 917"/>
            <p:cNvSpPr/>
            <p:nvPr/>
          </p:nvSpPr>
          <p:spPr>
            <a:xfrm>
              <a:off x="2743700" y="3321277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p</a:t>
              </a:r>
            </a:p>
          </p:txBody>
        </p:sp>
        <p:cxnSp>
          <p:nvCxnSpPr>
            <p:cNvPr id="926" name="Shape 926"/>
            <p:cNvCxnSpPr/>
            <p:nvPr/>
          </p:nvCxnSpPr>
          <p:spPr>
            <a:xfrm>
              <a:off x="3107197" y="3700717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27" name="Shape 927"/>
            <p:cNvCxnSpPr/>
            <p:nvPr/>
          </p:nvCxnSpPr>
          <p:spPr>
            <a:xfrm flipH="1">
              <a:off x="2677790" y="3700717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28" name="Shape 928"/>
            <p:cNvCxnSpPr>
              <a:stCxn id="917" idx="4"/>
              <a:endCxn id="917" idx="4"/>
            </p:cNvCxnSpPr>
            <p:nvPr/>
          </p:nvCxnSpPr>
          <p:spPr>
            <a:xfrm>
              <a:off x="2960150" y="3754177"/>
              <a:ext cx="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29" name="Shape 929"/>
            <p:cNvCxnSpPr>
              <a:stCxn id="917" idx="4"/>
              <a:endCxn id="917" idx="4"/>
            </p:cNvCxnSpPr>
            <p:nvPr/>
          </p:nvCxnSpPr>
          <p:spPr>
            <a:xfrm>
              <a:off x="2960150" y="3754177"/>
              <a:ext cx="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30" name="Shape 930"/>
            <p:cNvCxnSpPr>
              <a:stCxn id="917" idx="4"/>
            </p:cNvCxnSpPr>
            <p:nvPr/>
          </p:nvCxnSpPr>
          <p:spPr>
            <a:xfrm>
              <a:off x="2960150" y="3754177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931" name="Shape 931"/>
          <p:cNvGrpSpPr/>
          <p:nvPr/>
        </p:nvGrpSpPr>
        <p:grpSpPr>
          <a:xfrm>
            <a:off x="1974240" y="3581875"/>
            <a:ext cx="564707" cy="619466"/>
            <a:chOff x="1974240" y="3321277"/>
            <a:chExt cx="564707" cy="619466"/>
          </a:xfrm>
        </p:grpSpPr>
        <p:sp>
          <p:nvSpPr>
            <p:cNvPr id="919" name="Shape 919"/>
            <p:cNvSpPr/>
            <p:nvPr/>
          </p:nvSpPr>
          <p:spPr>
            <a:xfrm>
              <a:off x="2033175" y="3321277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e</a:t>
              </a:r>
            </a:p>
          </p:txBody>
        </p:sp>
        <p:cxnSp>
          <p:nvCxnSpPr>
            <p:cNvPr id="932" name="Shape 932"/>
            <p:cNvCxnSpPr/>
            <p:nvPr/>
          </p:nvCxnSpPr>
          <p:spPr>
            <a:xfrm>
              <a:off x="2403646" y="3693183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33" name="Shape 933"/>
            <p:cNvCxnSpPr/>
            <p:nvPr/>
          </p:nvCxnSpPr>
          <p:spPr>
            <a:xfrm flipH="1">
              <a:off x="1974240" y="3693183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34" name="Shape 934"/>
            <p:cNvCxnSpPr/>
            <p:nvPr/>
          </p:nvCxnSpPr>
          <p:spPr>
            <a:xfrm>
              <a:off x="2256600" y="3746642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cxnSp>
        <p:nvCxnSpPr>
          <p:cNvPr id="935" name="Shape 935"/>
          <p:cNvCxnSpPr>
            <a:stCxn id="911" idx="3"/>
          </p:cNvCxnSpPr>
          <p:nvPr/>
        </p:nvCxnSpPr>
        <p:spPr>
          <a:xfrm flipH="1">
            <a:off x="1945226" y="1726128"/>
            <a:ext cx="154200" cy="154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36" name="Shape 936"/>
          <p:cNvCxnSpPr>
            <a:stCxn id="913" idx="3"/>
            <a:endCxn id="937" idx="0"/>
          </p:cNvCxnSpPr>
          <p:nvPr/>
        </p:nvCxnSpPr>
        <p:spPr>
          <a:xfrm flipH="1">
            <a:off x="1618065" y="3237849"/>
            <a:ext cx="478500" cy="326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938" name="Shape 938"/>
          <p:cNvGrpSpPr/>
          <p:nvPr/>
        </p:nvGrpSpPr>
        <p:grpSpPr>
          <a:xfrm>
            <a:off x="1336561" y="3564500"/>
            <a:ext cx="564707" cy="620190"/>
            <a:chOff x="1358255" y="3303902"/>
            <a:chExt cx="564707" cy="620190"/>
          </a:xfrm>
        </p:grpSpPr>
        <p:sp>
          <p:nvSpPr>
            <p:cNvPr id="937" name="Shape 937"/>
            <p:cNvSpPr/>
            <p:nvPr/>
          </p:nvSpPr>
          <p:spPr>
            <a:xfrm>
              <a:off x="1423375" y="3303902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d</a:t>
              </a:r>
            </a:p>
          </p:txBody>
        </p:sp>
        <p:cxnSp>
          <p:nvCxnSpPr>
            <p:cNvPr id="939" name="Shape 939"/>
            <p:cNvCxnSpPr/>
            <p:nvPr/>
          </p:nvCxnSpPr>
          <p:spPr>
            <a:xfrm>
              <a:off x="1787662" y="3676533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40" name="Shape 940"/>
            <p:cNvCxnSpPr/>
            <p:nvPr/>
          </p:nvCxnSpPr>
          <p:spPr>
            <a:xfrm flipH="1">
              <a:off x="1358255" y="3676533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41" name="Shape 941"/>
            <p:cNvCxnSpPr/>
            <p:nvPr/>
          </p:nvCxnSpPr>
          <p:spPr>
            <a:xfrm>
              <a:off x="1640615" y="3729992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Shape 946"/>
          <p:cNvSpPr txBox="1"/>
          <p:nvPr>
            <p:ph type="title"/>
          </p:nvPr>
        </p:nvSpPr>
        <p:spPr>
          <a:xfrm>
            <a:off x="311700" y="140225"/>
            <a:ext cx="33492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</a:t>
            </a:r>
          </a:p>
        </p:txBody>
      </p:sp>
      <p:sp>
        <p:nvSpPr>
          <p:cNvPr id="947" name="Shape 947"/>
          <p:cNvSpPr/>
          <p:nvPr/>
        </p:nvSpPr>
        <p:spPr>
          <a:xfrm>
            <a:off x="5867354" y="12216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48" name="Shape 948"/>
          <p:cNvSpPr/>
          <p:nvPr/>
        </p:nvSpPr>
        <p:spPr>
          <a:xfrm>
            <a:off x="7228700" y="197452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949" name="Shape 949"/>
          <p:cNvSpPr/>
          <p:nvPr/>
        </p:nvSpPr>
        <p:spPr>
          <a:xfrm>
            <a:off x="7228700" y="260979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950" name="Shape 950"/>
          <p:cNvSpPr/>
          <p:nvPr/>
        </p:nvSpPr>
        <p:spPr>
          <a:xfrm>
            <a:off x="72287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sp>
        <p:nvSpPr>
          <p:cNvPr id="951" name="Shape 951"/>
          <p:cNvSpPr/>
          <p:nvPr/>
        </p:nvSpPr>
        <p:spPr>
          <a:xfrm>
            <a:off x="6599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952" name="Shape 952"/>
          <p:cNvSpPr/>
          <p:nvPr/>
        </p:nvSpPr>
        <p:spPr>
          <a:xfrm>
            <a:off x="7858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sp>
        <p:nvSpPr>
          <p:cNvPr id="953" name="Shape 953"/>
          <p:cNvSpPr/>
          <p:nvPr/>
        </p:nvSpPr>
        <p:spPr>
          <a:xfrm>
            <a:off x="7228700" y="38803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sp>
        <p:nvSpPr>
          <p:cNvPr id="954" name="Shape 954"/>
          <p:cNvSpPr/>
          <p:nvPr/>
        </p:nvSpPr>
        <p:spPr>
          <a:xfrm>
            <a:off x="4607725" y="197453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cxnSp>
        <p:nvCxnSpPr>
          <p:cNvPr id="955" name="Shape 955"/>
          <p:cNvCxnSpPr/>
          <p:nvPr/>
        </p:nvCxnSpPr>
        <p:spPr>
          <a:xfrm>
            <a:off x="7445150" y="3677977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56" name="Shape 956"/>
          <p:cNvCxnSpPr>
            <a:stCxn id="947" idx="5"/>
            <a:endCxn id="948" idx="0"/>
          </p:cNvCxnSpPr>
          <p:nvPr/>
        </p:nvCxnSpPr>
        <p:spPr>
          <a:xfrm>
            <a:off x="6236858" y="1591103"/>
            <a:ext cx="12084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57" name="Shape 957"/>
          <p:cNvCxnSpPr>
            <a:stCxn id="948" idx="4"/>
            <a:endCxn id="949" idx="0"/>
          </p:cNvCxnSpPr>
          <p:nvPr/>
        </p:nvCxnSpPr>
        <p:spPr>
          <a:xfrm>
            <a:off x="7445150" y="240742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58" name="Shape 958"/>
          <p:cNvCxnSpPr>
            <a:stCxn id="949" idx="4"/>
            <a:endCxn id="950" idx="0"/>
          </p:cNvCxnSpPr>
          <p:nvPr/>
        </p:nvCxnSpPr>
        <p:spPr>
          <a:xfrm>
            <a:off x="7445150" y="304269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59" name="Shape 959"/>
          <p:cNvCxnSpPr>
            <a:stCxn id="949" idx="3"/>
            <a:endCxn id="951" idx="0"/>
          </p:cNvCxnSpPr>
          <p:nvPr/>
        </p:nvCxnSpPr>
        <p:spPr>
          <a:xfrm flipH="1">
            <a:off x="6815697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60" name="Shape 960"/>
          <p:cNvCxnSpPr>
            <a:stCxn id="949" idx="5"/>
            <a:endCxn id="952" idx="0"/>
          </p:cNvCxnSpPr>
          <p:nvPr/>
        </p:nvCxnSpPr>
        <p:spPr>
          <a:xfrm>
            <a:off x="7598203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61" name="Shape 961"/>
          <p:cNvCxnSpPr>
            <a:stCxn id="950" idx="4"/>
            <a:endCxn id="953" idx="0"/>
          </p:cNvCxnSpPr>
          <p:nvPr/>
        </p:nvCxnSpPr>
        <p:spPr>
          <a:xfrm>
            <a:off x="7445150" y="367797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62" name="Shape 962"/>
          <p:cNvCxnSpPr>
            <a:stCxn id="947" idx="3"/>
            <a:endCxn id="954" idx="0"/>
          </p:cNvCxnSpPr>
          <p:nvPr/>
        </p:nvCxnSpPr>
        <p:spPr>
          <a:xfrm flipH="1">
            <a:off x="4824051" y="1591103"/>
            <a:ext cx="11067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63" name="Shape 963"/>
          <p:cNvCxnSpPr>
            <a:stCxn id="954" idx="4"/>
            <a:endCxn id="964" idx="0"/>
          </p:cNvCxnSpPr>
          <p:nvPr/>
        </p:nvCxnSpPr>
        <p:spPr>
          <a:xfrm flipH="1">
            <a:off x="4811875" y="2407436"/>
            <a:ext cx="12300" cy="178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64" name="Shape 964"/>
          <p:cNvSpPr/>
          <p:nvPr/>
        </p:nvSpPr>
        <p:spPr>
          <a:xfrm>
            <a:off x="4595453" y="2586053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965" name="Shape 965"/>
          <p:cNvSpPr/>
          <p:nvPr/>
        </p:nvSpPr>
        <p:spPr>
          <a:xfrm>
            <a:off x="4595453" y="322132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966" name="Shape 966"/>
          <p:cNvCxnSpPr>
            <a:endCxn id="965" idx="0"/>
          </p:cNvCxnSpPr>
          <p:nvPr/>
        </p:nvCxnSpPr>
        <p:spPr>
          <a:xfrm>
            <a:off x="4811903" y="30188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67" name="Shape 967"/>
          <p:cNvSpPr/>
          <p:nvPr/>
        </p:nvSpPr>
        <p:spPr>
          <a:xfrm>
            <a:off x="4595453" y="3856603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968" name="Shape 968"/>
          <p:cNvCxnSpPr>
            <a:stCxn id="965" idx="4"/>
            <a:endCxn id="967" idx="0"/>
          </p:cNvCxnSpPr>
          <p:nvPr/>
        </p:nvCxnSpPr>
        <p:spPr>
          <a:xfrm>
            <a:off x="4811903" y="36542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69" name="Shape 969"/>
          <p:cNvCxnSpPr>
            <a:stCxn id="970" idx="0"/>
          </p:cNvCxnSpPr>
          <p:nvPr/>
        </p:nvCxnSpPr>
        <p:spPr>
          <a:xfrm rot="10800000">
            <a:off x="7994400" y="4047925"/>
            <a:ext cx="70200" cy="4677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970" name="Shape 970"/>
          <p:cNvSpPr txBox="1"/>
          <p:nvPr/>
        </p:nvSpPr>
        <p:spPr>
          <a:xfrm>
            <a:off x="7105050" y="4515625"/>
            <a:ext cx="1919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>
                <a:solidFill>
                  <a:srgbClr val="980000"/>
                </a:solidFill>
              </a:rPr>
              <a:t>Standard Trie</a:t>
            </a:r>
          </a:p>
        </p:txBody>
      </p:sp>
      <p:sp>
        <p:nvSpPr>
          <p:cNvPr id="971" name="Shape 971"/>
          <p:cNvSpPr txBox="1"/>
          <p:nvPr/>
        </p:nvSpPr>
        <p:spPr>
          <a:xfrm>
            <a:off x="350100" y="602600"/>
            <a:ext cx="5950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buNone/>
            </a:pPr>
            <a:r>
              <a:rPr lang="en" sz="2200">
                <a:solidFill>
                  <a:srgbClr val="000000"/>
                </a:solidFill>
              </a:rPr>
              <a:t>After inserting “sam”, </a:t>
            </a:r>
            <a:r>
              <a:rPr lang="en" sz="2200"/>
              <a:t>“sad”, “sap”, “same”, “a”</a:t>
            </a:r>
          </a:p>
        </p:txBody>
      </p:sp>
      <p:sp>
        <p:nvSpPr>
          <p:cNvPr id="972" name="Shape 972"/>
          <p:cNvSpPr/>
          <p:nvPr/>
        </p:nvSpPr>
        <p:spPr>
          <a:xfrm>
            <a:off x="2036029" y="1356625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973" name="Shape 973"/>
          <p:cNvSpPr/>
          <p:nvPr/>
        </p:nvSpPr>
        <p:spPr>
          <a:xfrm>
            <a:off x="2033169" y="210956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974" name="Shape 974"/>
          <p:cNvSpPr/>
          <p:nvPr/>
        </p:nvSpPr>
        <p:spPr>
          <a:xfrm>
            <a:off x="2033169" y="286834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cxnSp>
        <p:nvCxnSpPr>
          <p:cNvPr id="975" name="Shape 975"/>
          <p:cNvCxnSpPr>
            <a:stCxn id="972" idx="4"/>
            <a:endCxn id="973" idx="0"/>
          </p:cNvCxnSpPr>
          <p:nvPr/>
        </p:nvCxnSpPr>
        <p:spPr>
          <a:xfrm flipH="1">
            <a:off x="2249479" y="1789525"/>
            <a:ext cx="3000" cy="320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76" name="Shape 976"/>
          <p:cNvCxnSpPr>
            <a:stCxn id="973" idx="4"/>
            <a:endCxn id="974" idx="0"/>
          </p:cNvCxnSpPr>
          <p:nvPr/>
        </p:nvCxnSpPr>
        <p:spPr>
          <a:xfrm>
            <a:off x="2249619" y="2542461"/>
            <a:ext cx="0" cy="32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77" name="Shape 977"/>
          <p:cNvCxnSpPr>
            <a:stCxn id="974" idx="5"/>
            <a:endCxn id="978" idx="0"/>
          </p:cNvCxnSpPr>
          <p:nvPr/>
        </p:nvCxnSpPr>
        <p:spPr>
          <a:xfrm>
            <a:off x="2402672" y="3237849"/>
            <a:ext cx="513900" cy="344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79" name="Shape 979"/>
          <p:cNvCxnSpPr>
            <a:stCxn id="974" idx="4"/>
            <a:endCxn id="980" idx="0"/>
          </p:cNvCxnSpPr>
          <p:nvPr/>
        </p:nvCxnSpPr>
        <p:spPr>
          <a:xfrm>
            <a:off x="2249619" y="3301246"/>
            <a:ext cx="0" cy="280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81" name="Shape 981"/>
          <p:cNvCxnSpPr>
            <a:stCxn id="972" idx="5"/>
          </p:cNvCxnSpPr>
          <p:nvPr/>
        </p:nvCxnSpPr>
        <p:spPr>
          <a:xfrm>
            <a:off x="2405533" y="1726128"/>
            <a:ext cx="136200" cy="136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82" name="Shape 982"/>
          <p:cNvCxnSpPr>
            <a:stCxn id="973" idx="5"/>
          </p:cNvCxnSpPr>
          <p:nvPr/>
        </p:nvCxnSpPr>
        <p:spPr>
          <a:xfrm>
            <a:off x="2402672" y="2479064"/>
            <a:ext cx="135300" cy="13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83" name="Shape 983"/>
          <p:cNvCxnSpPr>
            <a:stCxn id="973" idx="3"/>
            <a:endCxn id="973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84" name="Shape 984"/>
          <p:cNvCxnSpPr>
            <a:stCxn id="973" idx="3"/>
            <a:endCxn id="973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85" name="Shape 985"/>
          <p:cNvCxnSpPr>
            <a:stCxn id="973" idx="3"/>
          </p:cNvCxnSpPr>
          <p:nvPr/>
        </p:nvCxnSpPr>
        <p:spPr>
          <a:xfrm flipH="1">
            <a:off x="1973265" y="2479064"/>
            <a:ext cx="123300" cy="12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986" name="Shape 986"/>
          <p:cNvGrpSpPr/>
          <p:nvPr/>
        </p:nvGrpSpPr>
        <p:grpSpPr>
          <a:xfrm>
            <a:off x="2634131" y="3581875"/>
            <a:ext cx="564707" cy="627000"/>
            <a:chOff x="2677790" y="3321277"/>
            <a:chExt cx="564707" cy="627000"/>
          </a:xfrm>
        </p:grpSpPr>
        <p:sp>
          <p:nvSpPr>
            <p:cNvPr id="978" name="Shape 978"/>
            <p:cNvSpPr/>
            <p:nvPr/>
          </p:nvSpPr>
          <p:spPr>
            <a:xfrm>
              <a:off x="2743700" y="3321277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p</a:t>
              </a:r>
            </a:p>
          </p:txBody>
        </p:sp>
        <p:cxnSp>
          <p:nvCxnSpPr>
            <p:cNvPr id="987" name="Shape 987"/>
            <p:cNvCxnSpPr/>
            <p:nvPr/>
          </p:nvCxnSpPr>
          <p:spPr>
            <a:xfrm>
              <a:off x="3107197" y="3700717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88" name="Shape 988"/>
            <p:cNvCxnSpPr/>
            <p:nvPr/>
          </p:nvCxnSpPr>
          <p:spPr>
            <a:xfrm flipH="1">
              <a:off x="2677790" y="3700717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89" name="Shape 989"/>
            <p:cNvCxnSpPr>
              <a:stCxn id="978" idx="4"/>
              <a:endCxn id="978" idx="4"/>
            </p:cNvCxnSpPr>
            <p:nvPr/>
          </p:nvCxnSpPr>
          <p:spPr>
            <a:xfrm>
              <a:off x="2960150" y="3754177"/>
              <a:ext cx="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90" name="Shape 990"/>
            <p:cNvCxnSpPr>
              <a:stCxn id="978" idx="4"/>
              <a:endCxn id="978" idx="4"/>
            </p:cNvCxnSpPr>
            <p:nvPr/>
          </p:nvCxnSpPr>
          <p:spPr>
            <a:xfrm>
              <a:off x="2960150" y="3754177"/>
              <a:ext cx="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91" name="Shape 991"/>
            <p:cNvCxnSpPr>
              <a:stCxn id="978" idx="4"/>
            </p:cNvCxnSpPr>
            <p:nvPr/>
          </p:nvCxnSpPr>
          <p:spPr>
            <a:xfrm>
              <a:off x="2960150" y="3754177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992" name="Shape 992"/>
          <p:cNvGrpSpPr/>
          <p:nvPr/>
        </p:nvGrpSpPr>
        <p:grpSpPr>
          <a:xfrm>
            <a:off x="1974240" y="3581875"/>
            <a:ext cx="564707" cy="619466"/>
            <a:chOff x="1974240" y="3321277"/>
            <a:chExt cx="564707" cy="619466"/>
          </a:xfrm>
        </p:grpSpPr>
        <p:sp>
          <p:nvSpPr>
            <p:cNvPr id="980" name="Shape 980"/>
            <p:cNvSpPr/>
            <p:nvPr/>
          </p:nvSpPr>
          <p:spPr>
            <a:xfrm>
              <a:off x="2033175" y="3321277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e</a:t>
              </a:r>
            </a:p>
          </p:txBody>
        </p:sp>
        <p:cxnSp>
          <p:nvCxnSpPr>
            <p:cNvPr id="993" name="Shape 993"/>
            <p:cNvCxnSpPr/>
            <p:nvPr/>
          </p:nvCxnSpPr>
          <p:spPr>
            <a:xfrm>
              <a:off x="2403646" y="3693183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94" name="Shape 994"/>
            <p:cNvCxnSpPr/>
            <p:nvPr/>
          </p:nvCxnSpPr>
          <p:spPr>
            <a:xfrm flipH="1">
              <a:off x="1974240" y="3693183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95" name="Shape 995"/>
            <p:cNvCxnSpPr/>
            <p:nvPr/>
          </p:nvCxnSpPr>
          <p:spPr>
            <a:xfrm>
              <a:off x="2256600" y="3746642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cxnSp>
        <p:nvCxnSpPr>
          <p:cNvPr id="996" name="Shape 996"/>
          <p:cNvCxnSpPr>
            <a:stCxn id="972" idx="3"/>
            <a:endCxn id="997" idx="0"/>
          </p:cNvCxnSpPr>
          <p:nvPr/>
        </p:nvCxnSpPr>
        <p:spPr>
          <a:xfrm flipH="1">
            <a:off x="916526" y="1726128"/>
            <a:ext cx="1182900" cy="425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98" name="Shape 998"/>
          <p:cNvCxnSpPr>
            <a:stCxn id="974" idx="3"/>
            <a:endCxn id="999" idx="0"/>
          </p:cNvCxnSpPr>
          <p:nvPr/>
        </p:nvCxnSpPr>
        <p:spPr>
          <a:xfrm flipH="1">
            <a:off x="1618065" y="3237849"/>
            <a:ext cx="478500" cy="326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1000" name="Shape 1000"/>
          <p:cNvGrpSpPr/>
          <p:nvPr/>
        </p:nvGrpSpPr>
        <p:grpSpPr>
          <a:xfrm>
            <a:off x="1336561" y="3564500"/>
            <a:ext cx="564707" cy="620190"/>
            <a:chOff x="1358255" y="3303902"/>
            <a:chExt cx="564707" cy="620190"/>
          </a:xfrm>
        </p:grpSpPr>
        <p:sp>
          <p:nvSpPr>
            <p:cNvPr id="999" name="Shape 999"/>
            <p:cNvSpPr/>
            <p:nvPr/>
          </p:nvSpPr>
          <p:spPr>
            <a:xfrm>
              <a:off x="1423375" y="3303902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d</a:t>
              </a:r>
            </a:p>
          </p:txBody>
        </p:sp>
        <p:cxnSp>
          <p:nvCxnSpPr>
            <p:cNvPr id="1001" name="Shape 1001"/>
            <p:cNvCxnSpPr/>
            <p:nvPr/>
          </p:nvCxnSpPr>
          <p:spPr>
            <a:xfrm>
              <a:off x="1787662" y="3676533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002" name="Shape 1002"/>
            <p:cNvCxnSpPr/>
            <p:nvPr/>
          </p:nvCxnSpPr>
          <p:spPr>
            <a:xfrm flipH="1">
              <a:off x="1358255" y="3676533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003" name="Shape 1003"/>
            <p:cNvCxnSpPr/>
            <p:nvPr/>
          </p:nvCxnSpPr>
          <p:spPr>
            <a:xfrm>
              <a:off x="1640615" y="3729992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cxnSp>
        <p:nvCxnSpPr>
          <p:cNvPr id="1004" name="Shape 1004"/>
          <p:cNvCxnSpPr>
            <a:stCxn id="997" idx="4"/>
          </p:cNvCxnSpPr>
          <p:nvPr/>
        </p:nvCxnSpPr>
        <p:spPr>
          <a:xfrm>
            <a:off x="916650" y="2584798"/>
            <a:ext cx="0" cy="317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05" name="Shape 1005"/>
          <p:cNvCxnSpPr/>
          <p:nvPr/>
        </p:nvCxnSpPr>
        <p:spPr>
          <a:xfrm>
            <a:off x="1074544" y="2520023"/>
            <a:ext cx="135300" cy="13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06" name="Shape 1006"/>
          <p:cNvCxnSpPr/>
          <p:nvPr/>
        </p:nvCxnSpPr>
        <p:spPr>
          <a:xfrm flipH="1">
            <a:off x="645137" y="2520023"/>
            <a:ext cx="123300" cy="12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97" name="Shape 997"/>
          <p:cNvSpPr/>
          <p:nvPr/>
        </p:nvSpPr>
        <p:spPr>
          <a:xfrm>
            <a:off x="700200" y="2151898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Shape 1011"/>
          <p:cNvSpPr txBox="1"/>
          <p:nvPr>
            <p:ph type="title"/>
          </p:nvPr>
        </p:nvSpPr>
        <p:spPr>
          <a:xfrm>
            <a:off x="311700" y="140225"/>
            <a:ext cx="33492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</a:t>
            </a:r>
          </a:p>
        </p:txBody>
      </p:sp>
      <p:sp>
        <p:nvSpPr>
          <p:cNvPr id="1012" name="Shape 1012"/>
          <p:cNvSpPr/>
          <p:nvPr/>
        </p:nvSpPr>
        <p:spPr>
          <a:xfrm>
            <a:off x="5867354" y="12216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13" name="Shape 1013"/>
          <p:cNvSpPr/>
          <p:nvPr/>
        </p:nvSpPr>
        <p:spPr>
          <a:xfrm>
            <a:off x="7228700" y="197452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1014" name="Shape 1014"/>
          <p:cNvSpPr/>
          <p:nvPr/>
        </p:nvSpPr>
        <p:spPr>
          <a:xfrm>
            <a:off x="7228700" y="260979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1015" name="Shape 1015"/>
          <p:cNvSpPr/>
          <p:nvPr/>
        </p:nvSpPr>
        <p:spPr>
          <a:xfrm>
            <a:off x="72287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sp>
        <p:nvSpPr>
          <p:cNvPr id="1016" name="Shape 1016"/>
          <p:cNvSpPr/>
          <p:nvPr/>
        </p:nvSpPr>
        <p:spPr>
          <a:xfrm>
            <a:off x="6599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sp>
        <p:nvSpPr>
          <p:cNvPr id="1017" name="Shape 1017"/>
          <p:cNvSpPr/>
          <p:nvPr/>
        </p:nvSpPr>
        <p:spPr>
          <a:xfrm>
            <a:off x="7858200" y="324507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sp>
        <p:nvSpPr>
          <p:cNvPr id="1018" name="Shape 1018"/>
          <p:cNvSpPr/>
          <p:nvPr/>
        </p:nvSpPr>
        <p:spPr>
          <a:xfrm>
            <a:off x="7228700" y="3880352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sp>
        <p:nvSpPr>
          <p:cNvPr id="1019" name="Shape 1019"/>
          <p:cNvSpPr/>
          <p:nvPr/>
        </p:nvSpPr>
        <p:spPr>
          <a:xfrm>
            <a:off x="4607725" y="197453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cxnSp>
        <p:nvCxnSpPr>
          <p:cNvPr id="1020" name="Shape 1020"/>
          <p:cNvCxnSpPr/>
          <p:nvPr/>
        </p:nvCxnSpPr>
        <p:spPr>
          <a:xfrm>
            <a:off x="7445150" y="3677977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21" name="Shape 1021"/>
          <p:cNvCxnSpPr>
            <a:stCxn id="1012" idx="5"/>
            <a:endCxn id="1013" idx="0"/>
          </p:cNvCxnSpPr>
          <p:nvPr/>
        </p:nvCxnSpPr>
        <p:spPr>
          <a:xfrm>
            <a:off x="6236858" y="1591103"/>
            <a:ext cx="12084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22" name="Shape 1022"/>
          <p:cNvCxnSpPr>
            <a:stCxn id="1013" idx="4"/>
            <a:endCxn id="1014" idx="0"/>
          </p:cNvCxnSpPr>
          <p:nvPr/>
        </p:nvCxnSpPr>
        <p:spPr>
          <a:xfrm>
            <a:off x="7445150" y="2407421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23" name="Shape 1023"/>
          <p:cNvCxnSpPr>
            <a:stCxn id="1014" idx="4"/>
            <a:endCxn id="1015" idx="0"/>
          </p:cNvCxnSpPr>
          <p:nvPr/>
        </p:nvCxnSpPr>
        <p:spPr>
          <a:xfrm>
            <a:off x="7445150" y="304269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24" name="Shape 1024"/>
          <p:cNvCxnSpPr>
            <a:stCxn id="1014" idx="3"/>
            <a:endCxn id="1016" idx="0"/>
          </p:cNvCxnSpPr>
          <p:nvPr/>
        </p:nvCxnSpPr>
        <p:spPr>
          <a:xfrm flipH="1">
            <a:off x="6815697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25" name="Shape 1025"/>
          <p:cNvCxnSpPr>
            <a:stCxn id="1014" idx="5"/>
            <a:endCxn id="1017" idx="0"/>
          </p:cNvCxnSpPr>
          <p:nvPr/>
        </p:nvCxnSpPr>
        <p:spPr>
          <a:xfrm>
            <a:off x="7598203" y="2979302"/>
            <a:ext cx="476400" cy="26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26" name="Shape 1026"/>
          <p:cNvCxnSpPr>
            <a:stCxn id="1015" idx="4"/>
            <a:endCxn id="1018" idx="0"/>
          </p:cNvCxnSpPr>
          <p:nvPr/>
        </p:nvCxnSpPr>
        <p:spPr>
          <a:xfrm>
            <a:off x="7445150" y="367797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27" name="Shape 1027"/>
          <p:cNvCxnSpPr>
            <a:stCxn id="1012" idx="3"/>
            <a:endCxn id="1019" idx="0"/>
          </p:cNvCxnSpPr>
          <p:nvPr/>
        </p:nvCxnSpPr>
        <p:spPr>
          <a:xfrm flipH="1">
            <a:off x="4824051" y="1591103"/>
            <a:ext cx="1106700" cy="383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28" name="Shape 1028"/>
          <p:cNvCxnSpPr>
            <a:stCxn id="1019" idx="4"/>
            <a:endCxn id="1029" idx="0"/>
          </p:cNvCxnSpPr>
          <p:nvPr/>
        </p:nvCxnSpPr>
        <p:spPr>
          <a:xfrm flipH="1">
            <a:off x="4811875" y="2407436"/>
            <a:ext cx="12300" cy="178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029" name="Shape 1029"/>
          <p:cNvSpPr/>
          <p:nvPr/>
        </p:nvSpPr>
        <p:spPr>
          <a:xfrm>
            <a:off x="4595453" y="2586053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1030" name="Shape 1030"/>
          <p:cNvSpPr/>
          <p:nvPr/>
        </p:nvSpPr>
        <p:spPr>
          <a:xfrm>
            <a:off x="4595453" y="3221328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1031" name="Shape 1031"/>
          <p:cNvCxnSpPr>
            <a:endCxn id="1030" idx="0"/>
          </p:cNvCxnSpPr>
          <p:nvPr/>
        </p:nvCxnSpPr>
        <p:spPr>
          <a:xfrm>
            <a:off x="4811903" y="30188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032" name="Shape 1032"/>
          <p:cNvSpPr/>
          <p:nvPr/>
        </p:nvSpPr>
        <p:spPr>
          <a:xfrm>
            <a:off x="4595453" y="3856603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1033" name="Shape 1033"/>
          <p:cNvCxnSpPr>
            <a:stCxn id="1030" idx="4"/>
            <a:endCxn id="1032" idx="0"/>
          </p:cNvCxnSpPr>
          <p:nvPr/>
        </p:nvCxnSpPr>
        <p:spPr>
          <a:xfrm>
            <a:off x="4811903" y="3654228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34" name="Shape 1034"/>
          <p:cNvCxnSpPr>
            <a:stCxn id="1035" idx="0"/>
          </p:cNvCxnSpPr>
          <p:nvPr/>
        </p:nvCxnSpPr>
        <p:spPr>
          <a:xfrm rot="10800000">
            <a:off x="7994400" y="4047925"/>
            <a:ext cx="70200" cy="4677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35" name="Shape 1035"/>
          <p:cNvSpPr txBox="1"/>
          <p:nvPr/>
        </p:nvSpPr>
        <p:spPr>
          <a:xfrm>
            <a:off x="7105050" y="4515625"/>
            <a:ext cx="1919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>
                <a:solidFill>
                  <a:srgbClr val="980000"/>
                </a:solidFill>
              </a:rPr>
              <a:t>Standard Trie</a:t>
            </a:r>
          </a:p>
        </p:txBody>
      </p:sp>
      <p:sp>
        <p:nvSpPr>
          <p:cNvPr id="1036" name="Shape 1036"/>
          <p:cNvSpPr txBox="1"/>
          <p:nvPr/>
        </p:nvSpPr>
        <p:spPr>
          <a:xfrm>
            <a:off x="350100" y="602600"/>
            <a:ext cx="7423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buNone/>
            </a:pPr>
            <a:r>
              <a:rPr lang="en" sz="2200">
                <a:solidFill>
                  <a:srgbClr val="000000"/>
                </a:solidFill>
              </a:rPr>
              <a:t>After inserting “sam”, </a:t>
            </a:r>
            <a:r>
              <a:rPr lang="en" sz="2200"/>
              <a:t>“sad”, “sap”, “same”, “a”, and “awls”</a:t>
            </a:r>
          </a:p>
        </p:txBody>
      </p:sp>
      <p:sp>
        <p:nvSpPr>
          <p:cNvPr id="1037" name="Shape 1037"/>
          <p:cNvSpPr/>
          <p:nvPr/>
        </p:nvSpPr>
        <p:spPr>
          <a:xfrm>
            <a:off x="2036029" y="1356625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1038" name="Shape 1038"/>
          <p:cNvSpPr/>
          <p:nvPr/>
        </p:nvSpPr>
        <p:spPr>
          <a:xfrm>
            <a:off x="2033169" y="210956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1039" name="Shape 1039"/>
          <p:cNvSpPr/>
          <p:nvPr/>
        </p:nvSpPr>
        <p:spPr>
          <a:xfrm>
            <a:off x="2033169" y="2868346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cxnSp>
        <p:nvCxnSpPr>
          <p:cNvPr id="1040" name="Shape 1040"/>
          <p:cNvCxnSpPr>
            <a:stCxn id="1037" idx="4"/>
            <a:endCxn id="1038" idx="0"/>
          </p:cNvCxnSpPr>
          <p:nvPr/>
        </p:nvCxnSpPr>
        <p:spPr>
          <a:xfrm flipH="1">
            <a:off x="2249479" y="1789525"/>
            <a:ext cx="3000" cy="320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41" name="Shape 1041"/>
          <p:cNvCxnSpPr>
            <a:stCxn id="1038" idx="4"/>
            <a:endCxn id="1039" idx="0"/>
          </p:cNvCxnSpPr>
          <p:nvPr/>
        </p:nvCxnSpPr>
        <p:spPr>
          <a:xfrm>
            <a:off x="2249619" y="2542461"/>
            <a:ext cx="0" cy="325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42" name="Shape 1042"/>
          <p:cNvCxnSpPr>
            <a:stCxn id="1039" idx="3"/>
            <a:endCxn id="1043" idx="0"/>
          </p:cNvCxnSpPr>
          <p:nvPr/>
        </p:nvCxnSpPr>
        <p:spPr>
          <a:xfrm flipH="1">
            <a:off x="1618065" y="3237849"/>
            <a:ext cx="478500" cy="326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44" name="Shape 1044"/>
          <p:cNvCxnSpPr>
            <a:stCxn id="1039" idx="5"/>
            <a:endCxn id="1045" idx="0"/>
          </p:cNvCxnSpPr>
          <p:nvPr/>
        </p:nvCxnSpPr>
        <p:spPr>
          <a:xfrm>
            <a:off x="2402672" y="3237849"/>
            <a:ext cx="513900" cy="344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46" name="Shape 1046"/>
          <p:cNvCxnSpPr>
            <a:stCxn id="1039" idx="4"/>
            <a:endCxn id="1047" idx="0"/>
          </p:cNvCxnSpPr>
          <p:nvPr/>
        </p:nvCxnSpPr>
        <p:spPr>
          <a:xfrm>
            <a:off x="2249619" y="3301246"/>
            <a:ext cx="0" cy="280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048" name="Shape 1048"/>
          <p:cNvSpPr/>
          <p:nvPr/>
        </p:nvSpPr>
        <p:spPr>
          <a:xfrm>
            <a:off x="700200" y="2151898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cxnSp>
        <p:nvCxnSpPr>
          <p:cNvPr id="1049" name="Shape 1049"/>
          <p:cNvCxnSpPr>
            <a:stCxn id="1037" idx="3"/>
            <a:endCxn id="1048" idx="0"/>
          </p:cNvCxnSpPr>
          <p:nvPr/>
        </p:nvCxnSpPr>
        <p:spPr>
          <a:xfrm flipH="1">
            <a:off x="916526" y="1726128"/>
            <a:ext cx="1182900" cy="425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050" name="Shape 1050"/>
          <p:cNvSpPr/>
          <p:nvPr/>
        </p:nvSpPr>
        <p:spPr>
          <a:xfrm>
            <a:off x="700200" y="2902461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1051" name="Shape 1051"/>
          <p:cNvSpPr/>
          <p:nvPr/>
        </p:nvSpPr>
        <p:spPr>
          <a:xfrm>
            <a:off x="700200" y="3537736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cxnSp>
        <p:nvCxnSpPr>
          <p:cNvPr id="1052" name="Shape 1052"/>
          <p:cNvCxnSpPr>
            <a:endCxn id="1051" idx="0"/>
          </p:cNvCxnSpPr>
          <p:nvPr/>
        </p:nvCxnSpPr>
        <p:spPr>
          <a:xfrm>
            <a:off x="916650" y="333523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053" name="Shape 1053"/>
          <p:cNvSpPr/>
          <p:nvPr/>
        </p:nvSpPr>
        <p:spPr>
          <a:xfrm>
            <a:off x="700200" y="4173011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1054" name="Shape 1054"/>
          <p:cNvCxnSpPr>
            <a:stCxn id="1051" idx="4"/>
            <a:endCxn id="1053" idx="0"/>
          </p:cNvCxnSpPr>
          <p:nvPr/>
        </p:nvCxnSpPr>
        <p:spPr>
          <a:xfrm>
            <a:off x="916650" y="3970636"/>
            <a:ext cx="0" cy="202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55" name="Shape 1055"/>
          <p:cNvCxnSpPr>
            <a:stCxn id="1048" idx="4"/>
            <a:endCxn id="1050" idx="0"/>
          </p:cNvCxnSpPr>
          <p:nvPr/>
        </p:nvCxnSpPr>
        <p:spPr>
          <a:xfrm>
            <a:off x="916650" y="2584798"/>
            <a:ext cx="0" cy="317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56" name="Shape 1056"/>
          <p:cNvCxnSpPr>
            <a:stCxn id="1037" idx="5"/>
          </p:cNvCxnSpPr>
          <p:nvPr/>
        </p:nvCxnSpPr>
        <p:spPr>
          <a:xfrm>
            <a:off x="2405533" y="1726128"/>
            <a:ext cx="136200" cy="136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57" name="Shape 1057"/>
          <p:cNvCxnSpPr>
            <a:stCxn id="1038" idx="5"/>
          </p:cNvCxnSpPr>
          <p:nvPr/>
        </p:nvCxnSpPr>
        <p:spPr>
          <a:xfrm>
            <a:off x="2402672" y="2479064"/>
            <a:ext cx="135300" cy="13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58" name="Shape 1058"/>
          <p:cNvCxnSpPr>
            <a:stCxn id="1038" idx="3"/>
            <a:endCxn id="1038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59" name="Shape 1059"/>
          <p:cNvCxnSpPr>
            <a:stCxn id="1038" idx="3"/>
            <a:endCxn id="1038" idx="3"/>
          </p:cNvCxnSpPr>
          <p:nvPr/>
        </p:nvCxnSpPr>
        <p:spPr>
          <a:xfrm>
            <a:off x="2096565" y="2479064"/>
            <a:ext cx="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60" name="Shape 1060"/>
          <p:cNvCxnSpPr>
            <a:stCxn id="1038" idx="3"/>
          </p:cNvCxnSpPr>
          <p:nvPr/>
        </p:nvCxnSpPr>
        <p:spPr>
          <a:xfrm flipH="1">
            <a:off x="1973265" y="2479064"/>
            <a:ext cx="123300" cy="12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1061" name="Shape 1061"/>
          <p:cNvGrpSpPr/>
          <p:nvPr/>
        </p:nvGrpSpPr>
        <p:grpSpPr>
          <a:xfrm>
            <a:off x="2634131" y="3581875"/>
            <a:ext cx="564707" cy="627000"/>
            <a:chOff x="2677790" y="3321277"/>
            <a:chExt cx="564707" cy="627000"/>
          </a:xfrm>
        </p:grpSpPr>
        <p:sp>
          <p:nvSpPr>
            <p:cNvPr id="1045" name="Shape 1045"/>
            <p:cNvSpPr/>
            <p:nvPr/>
          </p:nvSpPr>
          <p:spPr>
            <a:xfrm>
              <a:off x="2743700" y="3321277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p</a:t>
              </a:r>
            </a:p>
          </p:txBody>
        </p:sp>
        <p:cxnSp>
          <p:nvCxnSpPr>
            <p:cNvPr id="1062" name="Shape 1062"/>
            <p:cNvCxnSpPr/>
            <p:nvPr/>
          </p:nvCxnSpPr>
          <p:spPr>
            <a:xfrm>
              <a:off x="3107197" y="3700717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063" name="Shape 1063"/>
            <p:cNvCxnSpPr/>
            <p:nvPr/>
          </p:nvCxnSpPr>
          <p:spPr>
            <a:xfrm flipH="1">
              <a:off x="2677790" y="3700717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064" name="Shape 1064"/>
            <p:cNvCxnSpPr>
              <a:stCxn id="1045" idx="4"/>
              <a:endCxn id="1045" idx="4"/>
            </p:cNvCxnSpPr>
            <p:nvPr/>
          </p:nvCxnSpPr>
          <p:spPr>
            <a:xfrm>
              <a:off x="2960150" y="3754177"/>
              <a:ext cx="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065" name="Shape 1065"/>
            <p:cNvCxnSpPr>
              <a:stCxn id="1045" idx="4"/>
              <a:endCxn id="1045" idx="4"/>
            </p:cNvCxnSpPr>
            <p:nvPr/>
          </p:nvCxnSpPr>
          <p:spPr>
            <a:xfrm>
              <a:off x="2960150" y="3754177"/>
              <a:ext cx="0" cy="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066" name="Shape 1066"/>
            <p:cNvCxnSpPr>
              <a:stCxn id="1045" idx="4"/>
            </p:cNvCxnSpPr>
            <p:nvPr/>
          </p:nvCxnSpPr>
          <p:spPr>
            <a:xfrm>
              <a:off x="2960150" y="3754177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067" name="Shape 1067"/>
          <p:cNvGrpSpPr/>
          <p:nvPr/>
        </p:nvGrpSpPr>
        <p:grpSpPr>
          <a:xfrm>
            <a:off x="1974240" y="3581875"/>
            <a:ext cx="564707" cy="619466"/>
            <a:chOff x="1974240" y="3321277"/>
            <a:chExt cx="564707" cy="619466"/>
          </a:xfrm>
        </p:grpSpPr>
        <p:sp>
          <p:nvSpPr>
            <p:cNvPr id="1047" name="Shape 1047"/>
            <p:cNvSpPr/>
            <p:nvPr/>
          </p:nvSpPr>
          <p:spPr>
            <a:xfrm>
              <a:off x="2033175" y="3321277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e</a:t>
              </a:r>
            </a:p>
          </p:txBody>
        </p:sp>
        <p:cxnSp>
          <p:nvCxnSpPr>
            <p:cNvPr id="1068" name="Shape 1068"/>
            <p:cNvCxnSpPr/>
            <p:nvPr/>
          </p:nvCxnSpPr>
          <p:spPr>
            <a:xfrm>
              <a:off x="2403646" y="3693183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069" name="Shape 1069"/>
            <p:cNvCxnSpPr/>
            <p:nvPr/>
          </p:nvCxnSpPr>
          <p:spPr>
            <a:xfrm flipH="1">
              <a:off x="1974240" y="3693183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070" name="Shape 1070"/>
            <p:cNvCxnSpPr/>
            <p:nvPr/>
          </p:nvCxnSpPr>
          <p:spPr>
            <a:xfrm>
              <a:off x="2256600" y="3746642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071" name="Shape 1071"/>
          <p:cNvGrpSpPr/>
          <p:nvPr/>
        </p:nvGrpSpPr>
        <p:grpSpPr>
          <a:xfrm>
            <a:off x="1336561" y="3564500"/>
            <a:ext cx="564707" cy="620190"/>
            <a:chOff x="1358255" y="3303902"/>
            <a:chExt cx="564707" cy="620190"/>
          </a:xfrm>
        </p:grpSpPr>
        <p:sp>
          <p:nvSpPr>
            <p:cNvPr id="1043" name="Shape 1043"/>
            <p:cNvSpPr/>
            <p:nvPr/>
          </p:nvSpPr>
          <p:spPr>
            <a:xfrm>
              <a:off x="1423375" y="3303902"/>
              <a:ext cx="432900" cy="432900"/>
            </a:xfrm>
            <a:prstGeom prst="ellipse">
              <a:avLst/>
            </a:prstGeom>
            <a:solidFill>
              <a:srgbClr val="D9EAD3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d</a:t>
              </a:r>
            </a:p>
          </p:txBody>
        </p:sp>
        <p:cxnSp>
          <p:nvCxnSpPr>
            <p:cNvPr id="1072" name="Shape 1072"/>
            <p:cNvCxnSpPr/>
            <p:nvPr/>
          </p:nvCxnSpPr>
          <p:spPr>
            <a:xfrm>
              <a:off x="1787662" y="3676533"/>
              <a:ext cx="135300" cy="1353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073" name="Shape 1073"/>
            <p:cNvCxnSpPr/>
            <p:nvPr/>
          </p:nvCxnSpPr>
          <p:spPr>
            <a:xfrm flipH="1">
              <a:off x="1358255" y="3676533"/>
              <a:ext cx="123300" cy="123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074" name="Shape 1074"/>
            <p:cNvCxnSpPr/>
            <p:nvPr/>
          </p:nvCxnSpPr>
          <p:spPr>
            <a:xfrm>
              <a:off x="1640615" y="3729992"/>
              <a:ext cx="0" cy="1941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cxnSp>
        <p:nvCxnSpPr>
          <p:cNvPr id="1075" name="Shape 1075"/>
          <p:cNvCxnSpPr/>
          <p:nvPr/>
        </p:nvCxnSpPr>
        <p:spPr>
          <a:xfrm>
            <a:off x="1074544" y="2520023"/>
            <a:ext cx="135300" cy="13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76" name="Shape 1076"/>
          <p:cNvCxnSpPr/>
          <p:nvPr/>
        </p:nvCxnSpPr>
        <p:spPr>
          <a:xfrm flipH="1">
            <a:off x="645137" y="2520023"/>
            <a:ext cx="123300" cy="12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77" name="Shape 1077"/>
          <p:cNvCxnSpPr/>
          <p:nvPr/>
        </p:nvCxnSpPr>
        <p:spPr>
          <a:xfrm>
            <a:off x="1063706" y="3267017"/>
            <a:ext cx="135300" cy="13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78" name="Shape 1078"/>
          <p:cNvCxnSpPr/>
          <p:nvPr/>
        </p:nvCxnSpPr>
        <p:spPr>
          <a:xfrm flipH="1">
            <a:off x="634300" y="3267017"/>
            <a:ext cx="123300" cy="12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79" name="Shape 1079"/>
          <p:cNvCxnSpPr/>
          <p:nvPr/>
        </p:nvCxnSpPr>
        <p:spPr>
          <a:xfrm>
            <a:off x="1063706" y="3909700"/>
            <a:ext cx="135300" cy="13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80" name="Shape 1080"/>
          <p:cNvCxnSpPr/>
          <p:nvPr/>
        </p:nvCxnSpPr>
        <p:spPr>
          <a:xfrm flipH="1">
            <a:off x="634300" y="3909700"/>
            <a:ext cx="123300" cy="12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81" name="Shape 1081"/>
          <p:cNvCxnSpPr/>
          <p:nvPr/>
        </p:nvCxnSpPr>
        <p:spPr>
          <a:xfrm>
            <a:off x="1063706" y="4530147"/>
            <a:ext cx="135300" cy="13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82" name="Shape 1082"/>
          <p:cNvCxnSpPr/>
          <p:nvPr/>
        </p:nvCxnSpPr>
        <p:spPr>
          <a:xfrm flipH="1">
            <a:off x="634300" y="4530147"/>
            <a:ext cx="123300" cy="12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83" name="Shape 1083"/>
          <p:cNvCxnSpPr/>
          <p:nvPr/>
        </p:nvCxnSpPr>
        <p:spPr>
          <a:xfrm>
            <a:off x="916650" y="4605892"/>
            <a:ext cx="0" cy="194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084" name="Shape 1084"/>
          <p:cNvSpPr txBox="1"/>
          <p:nvPr/>
        </p:nvSpPr>
        <p:spPr>
          <a:xfrm>
            <a:off x="3483450" y="4465175"/>
            <a:ext cx="2177100" cy="6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2200" u="sng">
                <a:solidFill>
                  <a:schemeClr val="hlink"/>
                </a:solidFill>
                <a:hlinkClick r:id="rId3"/>
              </a:rPr>
              <a:t>Animated demo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Shape 1089"/>
          <p:cNvSpPr txBox="1"/>
          <p:nvPr/>
        </p:nvSpPr>
        <p:spPr>
          <a:xfrm>
            <a:off x="311700" y="4288175"/>
            <a:ext cx="8520600" cy="7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200"/>
              <a:t>Full implementation available for your perusal </a:t>
            </a:r>
            <a:r>
              <a:rPr lang="en" sz="2200" u="sng">
                <a:solidFill>
                  <a:schemeClr val="hlink"/>
                </a:solidFill>
                <a:hlinkClick r:id="rId3"/>
              </a:rPr>
              <a:t>here</a:t>
            </a:r>
          </a:p>
        </p:txBody>
      </p:sp>
      <p:sp>
        <p:nvSpPr>
          <p:cNvPr id="1090" name="Shape 1090"/>
          <p:cNvSpPr txBox="1"/>
          <p:nvPr>
            <p:ph type="title"/>
          </p:nvPr>
        </p:nvSpPr>
        <p:spPr>
          <a:xfrm>
            <a:off x="311700" y="2809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Trie: Capping the Links Per Node</a:t>
            </a:r>
          </a:p>
        </p:txBody>
      </p:sp>
      <p:sp>
        <p:nvSpPr>
          <p:cNvPr id="1091" name="Shape 1091"/>
          <p:cNvSpPr txBox="1"/>
          <p:nvPr/>
        </p:nvSpPr>
        <p:spPr>
          <a:xfrm>
            <a:off x="365550" y="1017450"/>
            <a:ext cx="8412900" cy="326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38100" marR="3810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2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TST</a:t>
            </a: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root;</a:t>
            </a:r>
            <a:b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200">
                <a:solidFill>
                  <a:srgbClr val="21439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2200">
                <a:solidFill>
                  <a:srgbClr val="AF82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char in this node */</a:t>
            </a:r>
            <a:b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2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c;</a:t>
            </a:r>
            <a:b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2200">
                <a:solidFill>
                  <a:srgbClr val="AF82D4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left, middle, and right sub-trie links */</a:t>
            </a:r>
            <a:b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2200">
                <a:solidFill>
                  <a:srgbClr val="FF56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Node</a:t>
            </a: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left, middle, right</a:t>
            </a:r>
            <a:b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2200">
                <a:solidFill>
                  <a:srgbClr val="3B3B3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indent="0" lvl="0" marL="0" marR="3810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200">
              <a:solidFill>
                <a:srgbClr val="FF56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0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2E9"/>
        </a:solidFill>
      </p:bgPr>
    </p:bg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Shape 1096"/>
          <p:cNvSpPr txBox="1"/>
          <p:nvPr/>
        </p:nvSpPr>
        <p:spPr>
          <a:xfrm>
            <a:off x="311700" y="853625"/>
            <a:ext cx="8520600" cy="7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200"/>
              <a:t>Provide an example of a sequence of insert operations that result in much worse performance that a standard trie</a:t>
            </a:r>
          </a:p>
        </p:txBody>
      </p:sp>
      <p:sp>
        <p:nvSpPr>
          <p:cNvPr id="1097" name="Shape 1097"/>
          <p:cNvSpPr txBox="1"/>
          <p:nvPr>
            <p:ph type="title"/>
          </p:nvPr>
        </p:nvSpPr>
        <p:spPr>
          <a:xfrm>
            <a:off x="311700" y="2809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 Performance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0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Shape 1102"/>
          <p:cNvSpPr txBox="1"/>
          <p:nvPr/>
        </p:nvSpPr>
        <p:spPr>
          <a:xfrm>
            <a:off x="311700" y="853625"/>
            <a:ext cx="85206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200"/>
              <a:t>Provide an example of a sequence of insert operations that result in much worse performance that a standard trie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insert(“A”)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insert(“B”)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insert(“C”)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200">
                <a:latin typeface="Consolas"/>
                <a:ea typeface="Consolas"/>
                <a:cs typeface="Consolas"/>
                <a:sym typeface="Consolas"/>
              </a:rPr>
              <a:t>insert(“D”)</a:t>
            </a:r>
          </a:p>
        </p:txBody>
      </p:sp>
      <p:sp>
        <p:nvSpPr>
          <p:cNvPr id="1103" name="Shape 1103"/>
          <p:cNvSpPr txBox="1"/>
          <p:nvPr>
            <p:ph type="title"/>
          </p:nvPr>
        </p:nvSpPr>
        <p:spPr>
          <a:xfrm>
            <a:off x="311700" y="2809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 Performance</a:t>
            </a:r>
          </a:p>
        </p:txBody>
      </p:sp>
      <p:sp>
        <p:nvSpPr>
          <p:cNvPr id="1104" name="Shape 1104"/>
          <p:cNvSpPr/>
          <p:nvPr/>
        </p:nvSpPr>
        <p:spPr>
          <a:xfrm>
            <a:off x="4787654" y="1890700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1105" name="Shape 1105"/>
          <p:cNvSpPr/>
          <p:nvPr/>
        </p:nvSpPr>
        <p:spPr>
          <a:xfrm>
            <a:off x="5220554" y="2712975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b</a:t>
            </a:r>
          </a:p>
        </p:txBody>
      </p:sp>
      <p:sp>
        <p:nvSpPr>
          <p:cNvPr id="1106" name="Shape 1106"/>
          <p:cNvSpPr/>
          <p:nvPr/>
        </p:nvSpPr>
        <p:spPr>
          <a:xfrm>
            <a:off x="5653454" y="3514300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</a:t>
            </a:r>
          </a:p>
        </p:txBody>
      </p:sp>
      <p:sp>
        <p:nvSpPr>
          <p:cNvPr id="1107" name="Shape 1107"/>
          <p:cNvSpPr/>
          <p:nvPr/>
        </p:nvSpPr>
        <p:spPr>
          <a:xfrm>
            <a:off x="6086354" y="4242475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cxnSp>
        <p:nvCxnSpPr>
          <p:cNvPr id="1108" name="Shape 1108"/>
          <p:cNvCxnSpPr>
            <a:stCxn id="1104" idx="4"/>
            <a:endCxn id="1105" idx="0"/>
          </p:cNvCxnSpPr>
          <p:nvPr/>
        </p:nvCxnSpPr>
        <p:spPr>
          <a:xfrm>
            <a:off x="5004104" y="2323600"/>
            <a:ext cx="432900" cy="389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109" name="Shape 1109"/>
          <p:cNvCxnSpPr>
            <a:stCxn id="1105" idx="4"/>
            <a:endCxn id="1106" idx="0"/>
          </p:cNvCxnSpPr>
          <p:nvPr/>
        </p:nvCxnSpPr>
        <p:spPr>
          <a:xfrm>
            <a:off x="5437004" y="3145875"/>
            <a:ext cx="432900" cy="36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110" name="Shape 1110"/>
          <p:cNvCxnSpPr>
            <a:stCxn id="1106" idx="4"/>
            <a:endCxn id="1107" idx="0"/>
          </p:cNvCxnSpPr>
          <p:nvPr/>
        </p:nvCxnSpPr>
        <p:spPr>
          <a:xfrm>
            <a:off x="5869904" y="3947200"/>
            <a:ext cx="432900" cy="295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1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Shape 1115"/>
          <p:cNvSpPr txBox="1"/>
          <p:nvPr>
            <p:ph type="title"/>
          </p:nvPr>
        </p:nvSpPr>
        <p:spPr>
          <a:xfrm>
            <a:off x="311700" y="2047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Ternary Search Trie Performance</a:t>
            </a:r>
          </a:p>
        </p:txBody>
      </p:sp>
      <p:graphicFrame>
        <p:nvGraphicFramePr>
          <p:cNvPr id="1116" name="Shape 1116"/>
          <p:cNvGraphicFramePr/>
          <p:nvPr/>
        </p:nvGraphicFramePr>
        <p:xfrm>
          <a:off x="590214" y="12845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{7FDD8017-8D33-4580-917D-4DE8DDF4B629}</a:tableStyleId>
              </a:tblPr>
              <a:tblGrid>
                <a:gridCol w="1854475"/>
                <a:gridCol w="1405075"/>
                <a:gridCol w="1206700"/>
                <a:gridCol w="1702725"/>
                <a:gridCol w="1794575"/>
              </a:tblGrid>
              <a:tr h="3862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Amortized average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Worst case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Best case (miss)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Memory</a:t>
                      </a:r>
                    </a:p>
                  </a:txBody>
                  <a:tcPr marT="91425" marB="91425" marR="91425" marL="91425"/>
                </a:tc>
              </a:tr>
              <a:tr h="404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Hash Set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</a:t>
                      </a: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</a:t>
                      </a: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)*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Θ(NL)</a:t>
                      </a: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404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BST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 log N)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Θ(NL)</a:t>
                      </a:r>
                    </a:p>
                  </a:txBody>
                  <a:tcPr marT="91425" marB="91425" marR="91425" marL="91425"/>
                </a:tc>
              </a:tr>
              <a:tr h="404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Trie (array map)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Θ(NLR)</a:t>
                      </a:r>
                    </a:p>
                  </a:txBody>
                  <a:tcPr marT="91425" marB="91425" marR="91425" marL="91425"/>
                </a:tc>
              </a:tr>
              <a:tr h="404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Trie (HashMap)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69850" lvl="0" marL="0" rtl="0">
                        <a:spcBef>
                          <a:spcPts val="0"/>
                        </a:spcBef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Θ(NL)</a:t>
                      </a:r>
                    </a:p>
                  </a:txBody>
                  <a:tcPr marT="91425" marB="91425" marR="91425" marL="91425"/>
                </a:tc>
              </a:tr>
              <a:tr h="404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Trie (TreeMap)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 log R)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Θ(NL)</a:t>
                      </a:r>
                    </a:p>
                  </a:txBody>
                  <a:tcPr marT="91425" marB="91425" marR="91425" marL="91425"/>
                </a:tc>
              </a:tr>
              <a:tr h="404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TST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Θ(NL)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Θ(NL)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117" name="Shape 1117"/>
          <p:cNvSpPr txBox="1"/>
          <p:nvPr/>
        </p:nvSpPr>
        <p:spPr>
          <a:xfrm>
            <a:off x="590225" y="789300"/>
            <a:ext cx="31269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>
                <a:solidFill>
                  <a:srgbClr val="000000"/>
                </a:solidFill>
              </a:rPr>
              <a:t>Runtimes for contains()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Search-by-key Data Structures</a:t>
            </a:r>
          </a:p>
        </p:txBody>
      </p:sp>
      <p:sp>
        <p:nvSpPr>
          <p:cNvPr id="75" name="Shape 75"/>
          <p:cNvSpPr/>
          <p:nvPr/>
        </p:nvSpPr>
        <p:spPr>
          <a:xfrm>
            <a:off x="3481925" y="2681750"/>
            <a:ext cx="1310700" cy="749700"/>
          </a:xfrm>
          <a:prstGeom prst="roundRect">
            <a:avLst>
              <a:gd fmla="val 16667" name="adj"/>
            </a:avLst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3420850" y="1066800"/>
            <a:ext cx="1371900" cy="1205400"/>
          </a:xfrm>
          <a:prstGeom prst="roundRect">
            <a:avLst>
              <a:gd fmla="val 16667" name="adj"/>
            </a:avLst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961825" y="1515950"/>
            <a:ext cx="760800" cy="3816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2200"/>
              <a:t>Set</a:t>
            </a:r>
          </a:p>
        </p:txBody>
      </p:sp>
      <p:sp>
        <p:nvSpPr>
          <p:cNvPr id="78" name="Shape 78"/>
          <p:cNvSpPr/>
          <p:nvPr/>
        </p:nvSpPr>
        <p:spPr>
          <a:xfrm>
            <a:off x="3512250" y="1134350"/>
            <a:ext cx="1185000" cy="3054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BST</a:t>
            </a:r>
          </a:p>
        </p:txBody>
      </p:sp>
      <p:sp>
        <p:nvSpPr>
          <p:cNvPr id="79" name="Shape 79"/>
          <p:cNvSpPr/>
          <p:nvPr/>
        </p:nvSpPr>
        <p:spPr>
          <a:xfrm>
            <a:off x="3512250" y="1515350"/>
            <a:ext cx="1185000" cy="3054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2-3 Tree</a:t>
            </a:r>
          </a:p>
        </p:txBody>
      </p:sp>
      <p:sp>
        <p:nvSpPr>
          <p:cNvPr id="80" name="Shape 80"/>
          <p:cNvSpPr/>
          <p:nvPr/>
        </p:nvSpPr>
        <p:spPr>
          <a:xfrm>
            <a:off x="3512250" y="1896350"/>
            <a:ext cx="1185000" cy="3054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RB Tree</a:t>
            </a:r>
          </a:p>
        </p:txBody>
      </p:sp>
      <p:sp>
        <p:nvSpPr>
          <p:cNvPr id="81" name="Shape 81"/>
          <p:cNvSpPr/>
          <p:nvPr/>
        </p:nvSpPr>
        <p:spPr>
          <a:xfrm>
            <a:off x="3544775" y="2770250"/>
            <a:ext cx="1185000" cy="5727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External Chains</a:t>
            </a:r>
          </a:p>
        </p:txBody>
      </p:sp>
      <p:sp>
        <p:nvSpPr>
          <p:cNvPr id="82" name="Shape 82"/>
          <p:cNvSpPr/>
          <p:nvPr/>
        </p:nvSpPr>
        <p:spPr>
          <a:xfrm>
            <a:off x="961700" y="2149629"/>
            <a:ext cx="760800" cy="3816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2200"/>
              <a:t>Map</a:t>
            </a:r>
          </a:p>
        </p:txBody>
      </p:sp>
      <p:cxnSp>
        <p:nvCxnSpPr>
          <p:cNvPr id="83" name="Shape 83"/>
          <p:cNvCxnSpPr>
            <a:stCxn id="77" idx="3"/>
            <a:endCxn id="78" idx="1"/>
          </p:cNvCxnSpPr>
          <p:nvPr/>
        </p:nvCxnSpPr>
        <p:spPr>
          <a:xfrm flipH="1" rot="10800000">
            <a:off x="1722625" y="1287050"/>
            <a:ext cx="1789500" cy="419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4" name="Shape 84"/>
          <p:cNvCxnSpPr>
            <a:stCxn id="77" idx="3"/>
            <a:endCxn id="79" idx="1"/>
          </p:cNvCxnSpPr>
          <p:nvPr/>
        </p:nvCxnSpPr>
        <p:spPr>
          <a:xfrm flipH="1" rot="10800000">
            <a:off x="1722625" y="1668050"/>
            <a:ext cx="1789500" cy="38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5" name="Shape 85"/>
          <p:cNvCxnSpPr>
            <a:stCxn id="77" idx="3"/>
            <a:endCxn id="80" idx="1"/>
          </p:cNvCxnSpPr>
          <p:nvPr/>
        </p:nvCxnSpPr>
        <p:spPr>
          <a:xfrm>
            <a:off x="1722625" y="1706750"/>
            <a:ext cx="1789500" cy="342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6" name="Shape 86"/>
          <p:cNvCxnSpPr>
            <a:stCxn id="82" idx="3"/>
            <a:endCxn id="81" idx="1"/>
          </p:cNvCxnSpPr>
          <p:nvPr/>
        </p:nvCxnSpPr>
        <p:spPr>
          <a:xfrm>
            <a:off x="1722500" y="2340429"/>
            <a:ext cx="1822200" cy="716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7" name="Shape 87"/>
          <p:cNvCxnSpPr>
            <a:stCxn id="77" idx="3"/>
            <a:endCxn id="81" idx="1"/>
          </p:cNvCxnSpPr>
          <p:nvPr/>
        </p:nvCxnSpPr>
        <p:spPr>
          <a:xfrm>
            <a:off x="1722625" y="1706750"/>
            <a:ext cx="1822200" cy="1350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8" name="Shape 88"/>
          <p:cNvCxnSpPr>
            <a:stCxn id="82" idx="3"/>
            <a:endCxn id="80" idx="1"/>
          </p:cNvCxnSpPr>
          <p:nvPr/>
        </p:nvCxnSpPr>
        <p:spPr>
          <a:xfrm flipH="1" rot="10800000">
            <a:off x="1722500" y="2049129"/>
            <a:ext cx="1789800" cy="291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9" name="Shape 89"/>
          <p:cNvCxnSpPr>
            <a:stCxn id="82" idx="3"/>
            <a:endCxn id="79" idx="1"/>
          </p:cNvCxnSpPr>
          <p:nvPr/>
        </p:nvCxnSpPr>
        <p:spPr>
          <a:xfrm flipH="1" rot="10800000">
            <a:off x="1722500" y="1668129"/>
            <a:ext cx="1789800" cy="672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0" name="Shape 90"/>
          <p:cNvCxnSpPr>
            <a:stCxn id="82" idx="3"/>
            <a:endCxn id="78" idx="1"/>
          </p:cNvCxnSpPr>
          <p:nvPr/>
        </p:nvCxnSpPr>
        <p:spPr>
          <a:xfrm flipH="1" rot="10800000">
            <a:off x="1722500" y="1287129"/>
            <a:ext cx="1789800" cy="1053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1" name="Shape 91"/>
          <p:cNvSpPr txBox="1"/>
          <p:nvPr/>
        </p:nvSpPr>
        <p:spPr>
          <a:xfrm>
            <a:off x="5546025" y="950738"/>
            <a:ext cx="3015300" cy="9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Searches using compareTo()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5546025" y="2650110"/>
            <a:ext cx="3598200" cy="7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Searches using hashCode() and equals()</a:t>
            </a:r>
          </a:p>
        </p:txBody>
      </p:sp>
      <p:grpSp>
        <p:nvGrpSpPr>
          <p:cNvPr id="93" name="Shape 93"/>
          <p:cNvGrpSpPr/>
          <p:nvPr/>
        </p:nvGrpSpPr>
        <p:grpSpPr>
          <a:xfrm>
            <a:off x="1722500" y="1706750"/>
            <a:ext cx="7140025" cy="2649600"/>
            <a:chOff x="1722500" y="1706750"/>
            <a:chExt cx="7140025" cy="2649600"/>
          </a:xfrm>
        </p:grpSpPr>
        <p:sp>
          <p:nvSpPr>
            <p:cNvPr id="94" name="Shape 94"/>
            <p:cNvSpPr/>
            <p:nvPr/>
          </p:nvSpPr>
          <p:spPr>
            <a:xfrm>
              <a:off x="3497050" y="3606650"/>
              <a:ext cx="1310700" cy="749700"/>
            </a:xfrm>
            <a:prstGeom prst="roundRect">
              <a:avLst>
                <a:gd fmla="val 16667" name="adj"/>
              </a:avLst>
            </a:prstGeom>
            <a:solidFill>
              <a:srgbClr val="CCCCCC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95" name="Shape 95"/>
            <p:cNvCxnSpPr>
              <a:stCxn id="77" idx="3"/>
              <a:endCxn id="94" idx="1"/>
            </p:cNvCxnSpPr>
            <p:nvPr/>
          </p:nvCxnSpPr>
          <p:spPr>
            <a:xfrm>
              <a:off x="1722625" y="1706750"/>
              <a:ext cx="1774500" cy="22749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6" name="Shape 96"/>
            <p:cNvCxnSpPr>
              <a:stCxn id="82" idx="3"/>
              <a:endCxn id="94" idx="1"/>
            </p:cNvCxnSpPr>
            <p:nvPr/>
          </p:nvCxnSpPr>
          <p:spPr>
            <a:xfrm>
              <a:off x="1722500" y="2340429"/>
              <a:ext cx="1774500" cy="16410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97" name="Shape 97"/>
            <p:cNvSpPr txBox="1"/>
            <p:nvPr/>
          </p:nvSpPr>
          <p:spPr>
            <a:xfrm>
              <a:off x="5546025" y="3722150"/>
              <a:ext cx="3316500" cy="63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rPr lang="en" sz="2200"/>
                <a:t>Searches uses … digits?</a:t>
              </a: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Shape 1122"/>
          <p:cNvSpPr txBox="1"/>
          <p:nvPr/>
        </p:nvSpPr>
        <p:spPr>
          <a:xfrm>
            <a:off x="311700" y="853625"/>
            <a:ext cx="8520600" cy="19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23" name="Shape 1123"/>
          <p:cNvSpPr txBox="1"/>
          <p:nvPr>
            <p:ph type="title"/>
          </p:nvPr>
        </p:nvSpPr>
        <p:spPr>
          <a:xfrm>
            <a:off x="311700" y="2809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Tries and Ternary Search Tries: Summary</a:t>
            </a:r>
          </a:p>
        </p:txBody>
      </p:sp>
      <p:sp>
        <p:nvSpPr>
          <p:cNvPr id="1124" name="Shape 1124"/>
          <p:cNvSpPr txBox="1"/>
          <p:nvPr/>
        </p:nvSpPr>
        <p:spPr>
          <a:xfrm>
            <a:off x="311700" y="863750"/>
            <a:ext cx="8132400" cy="3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Tries and TSTs provide a performance improvement over previous data structures and support useful character-based operations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Various trie implementations are available</a:t>
            </a:r>
          </a:p>
          <a:p>
            <a:pPr indent="-368300" lvl="0" marL="457200" rtl="0">
              <a:spcBef>
                <a:spcPts val="0"/>
              </a:spcBef>
              <a:buSzPts val="2200"/>
              <a:buChar char="●"/>
            </a:pPr>
            <a:r>
              <a:rPr lang="en" sz="2200"/>
              <a:t>Each comes with memory and time trade-offs</a:t>
            </a:r>
          </a:p>
        </p:txBody>
      </p:sp>
      <p:sp>
        <p:nvSpPr>
          <p:cNvPr id="1125" name="Shape 1125"/>
          <p:cNvSpPr/>
          <p:nvPr/>
        </p:nvSpPr>
        <p:spPr>
          <a:xfrm>
            <a:off x="885625" y="3573350"/>
            <a:ext cx="760800" cy="3816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2200"/>
              <a:t>Set</a:t>
            </a:r>
          </a:p>
        </p:txBody>
      </p:sp>
      <p:sp>
        <p:nvSpPr>
          <p:cNvPr id="1126" name="Shape 1126"/>
          <p:cNvSpPr/>
          <p:nvPr/>
        </p:nvSpPr>
        <p:spPr>
          <a:xfrm>
            <a:off x="885500" y="4207029"/>
            <a:ext cx="760800" cy="3816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2200"/>
              <a:t>Map</a:t>
            </a:r>
          </a:p>
        </p:txBody>
      </p:sp>
      <p:sp>
        <p:nvSpPr>
          <p:cNvPr id="1127" name="Shape 1127"/>
          <p:cNvSpPr/>
          <p:nvPr/>
        </p:nvSpPr>
        <p:spPr>
          <a:xfrm>
            <a:off x="2932125" y="4022975"/>
            <a:ext cx="1310700" cy="749700"/>
          </a:xfrm>
          <a:prstGeom prst="roundRect">
            <a:avLst>
              <a:gd fmla="val 16667" name="adj"/>
            </a:avLst>
          </a:prstGeom>
          <a:solidFill>
            <a:srgbClr val="CCCCCC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28" name="Shape 1128"/>
          <p:cNvCxnSpPr>
            <a:stCxn id="1125" idx="3"/>
            <a:endCxn id="1127" idx="1"/>
          </p:cNvCxnSpPr>
          <p:nvPr/>
        </p:nvCxnSpPr>
        <p:spPr>
          <a:xfrm>
            <a:off x="1646425" y="3764150"/>
            <a:ext cx="1285800" cy="633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129" name="Shape 1129"/>
          <p:cNvCxnSpPr>
            <a:stCxn id="1126" idx="3"/>
            <a:endCxn id="1127" idx="1"/>
          </p:cNvCxnSpPr>
          <p:nvPr/>
        </p:nvCxnSpPr>
        <p:spPr>
          <a:xfrm>
            <a:off x="1646300" y="4397829"/>
            <a:ext cx="12858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130" name="Shape 1130"/>
          <p:cNvSpPr txBox="1"/>
          <p:nvPr/>
        </p:nvSpPr>
        <p:spPr>
          <a:xfrm>
            <a:off x="4933800" y="3871925"/>
            <a:ext cx="3316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Searches using … digits!</a:t>
            </a:r>
          </a:p>
        </p:txBody>
      </p:sp>
      <p:sp>
        <p:nvSpPr>
          <p:cNvPr id="1131" name="Shape 1131"/>
          <p:cNvSpPr/>
          <p:nvPr/>
        </p:nvSpPr>
        <p:spPr>
          <a:xfrm>
            <a:off x="2994975" y="4054625"/>
            <a:ext cx="1185000" cy="3054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/>
              <a:t>Trie</a:t>
            </a:r>
          </a:p>
        </p:txBody>
      </p:sp>
      <p:sp>
        <p:nvSpPr>
          <p:cNvPr id="1132" name="Shape 1132"/>
          <p:cNvSpPr/>
          <p:nvPr/>
        </p:nvSpPr>
        <p:spPr>
          <a:xfrm>
            <a:off x="2994975" y="4435625"/>
            <a:ext cx="1185000" cy="305400"/>
          </a:xfrm>
          <a:prstGeom prst="rect">
            <a:avLst/>
          </a:prstGeom>
          <a:solidFill>
            <a:srgbClr val="CFE2F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/>
              <a:t>TST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Shape 11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Break (5 minutes)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Shape 11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Priority Queues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Shape 11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The PriorityQueue ADT</a:t>
            </a:r>
          </a:p>
        </p:txBody>
      </p:sp>
      <p:sp>
        <p:nvSpPr>
          <p:cNvPr id="1148" name="Shape 11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Used to order elements by their priority (a user defined measure of importance)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Could be passed in as a number as done in lab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Could be implicit by having elements be Comparables or by using a Comparator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Optimized operations for getting the head of the queue (which is either the smallest or largest element depending on what the user deems to have high priority)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Implemented using a min (or max) binary heap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Shape 11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The PriorityQueue ADT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4" name="Shape 11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5" name="Shape 1155"/>
          <p:cNvSpPr txBox="1"/>
          <p:nvPr/>
        </p:nvSpPr>
        <p:spPr>
          <a:xfrm>
            <a:off x="311700" y="1152475"/>
            <a:ext cx="8520600" cy="3639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i="1" lang="en" sz="1800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/** Priority Queue: Allowing tracking and removal of the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i="1" lang="en" sz="1800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* most important item in a priority queue. */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b="1" lang="en" sz="18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interface</a:t>
            </a:r>
            <a:r>
              <a:rPr lang="en" sz="18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PriorityQueue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18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&gt; {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i="1" lang="en" sz="1800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/** Adds the item to the priority queue. */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8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add(</a:t>
            </a:r>
            <a:r>
              <a:rPr lang="en" sz="18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x);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i="1" lang="en" sz="1800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/** Returns the most important item in the priority queue. */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8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peek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i="1" lang="en" sz="1800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/** Removes and returns the most important item from the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i="1" lang="en" sz="1800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* </a:t>
            </a:r>
            <a:r>
              <a:rPr i="1" lang="en" sz="1800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priority queue. */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8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poll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i="1" lang="en" sz="1800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/** Returns the size of the priority queue. */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 sz="18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size();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1800"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Shape 11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Why You Should Care: Danger Detector</a:t>
            </a:r>
          </a:p>
        </p:txBody>
      </p:sp>
      <p:sp>
        <p:nvSpPr>
          <p:cNvPr id="1161" name="Shape 11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Imagine that you are a spy sent out to keep track of the world’s criminals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Your job: Intercept the Messages as they are being sent out by the criminals to make sure they’re not trying to make destroy the world.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Every day, you must send a list of the K most </a:t>
            </a:r>
            <a:r>
              <a:rPr lang="en" sz="2000">
                <a:solidFill>
                  <a:srgbClr val="000000"/>
                </a:solidFill>
              </a:rPr>
              <a:t>suspicious Messages to your boss.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Naive approach: Store all the Messages you intercept for that day. Sort them by their suspiciousness. Return the top K Messages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Shape 1166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Naive Implementation: Store and Sort</a:t>
            </a:r>
          </a:p>
        </p:txBody>
      </p:sp>
      <p:sp>
        <p:nvSpPr>
          <p:cNvPr id="1167" name="Shape 1167"/>
          <p:cNvSpPr txBox="1"/>
          <p:nvPr>
            <p:ph idx="1" type="body"/>
          </p:nvPr>
        </p:nvSpPr>
        <p:spPr>
          <a:xfrm>
            <a:off x="166800" y="3748075"/>
            <a:ext cx="8826000" cy="132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Potentially uses a huge amount of memory Θ(N), where N is number of Messages.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Goal: Do this in Θ(M) memory using a PriorityQueue.</a:t>
            </a:r>
          </a:p>
        </p:txBody>
      </p:sp>
      <p:sp>
        <p:nvSpPr>
          <p:cNvPr id="1168" name="Shape 1168"/>
          <p:cNvSpPr txBox="1"/>
          <p:nvPr/>
        </p:nvSpPr>
        <p:spPr>
          <a:xfrm>
            <a:off x="272925" y="661300"/>
            <a:ext cx="8555100" cy="31551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List&lt;Message&gt; suspisciousMessages(SpyTracker sniffer, 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K) {</a:t>
            </a:r>
          </a:p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List&lt;Message&gt; allMessages = </a:t>
            </a:r>
            <a:r>
              <a:rPr b="1" lang="en" sz="16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ArrayList&lt;String&gt;();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b="1" lang="en" sz="16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(Timer </a:t>
            </a:r>
            <a:r>
              <a:rPr lang="en" sz="16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timer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= new Timer(); </a:t>
            </a:r>
            <a:r>
              <a:rPr lang="en" sz="16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timer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.hours() &lt; 24; ) {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	allMessages.add(sniffer.getNextMessage());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Collections.sort(allMessages);</a:t>
            </a:r>
          </a:p>
          <a:p>
            <a:pPr indent="3873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 allMessages.sublist(0, M);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sp>
        <p:nvSpPr>
          <p:cNvPr id="1169" name="Shape 1169"/>
          <p:cNvSpPr txBox="1"/>
          <p:nvPr/>
        </p:nvSpPr>
        <p:spPr>
          <a:xfrm>
            <a:off x="723900" y="4413875"/>
            <a:ext cx="8375100" cy="6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PriorityQueue&lt;Message&gt; 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sussMessages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b="1" lang="en" sz="16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MinHeap&lt;&gt;();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Shape 1174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Better Implementation: Track the K Most Suss</a:t>
            </a:r>
          </a:p>
        </p:txBody>
      </p:sp>
      <p:sp>
        <p:nvSpPr>
          <p:cNvPr id="1175" name="Shape 1175"/>
          <p:cNvSpPr txBox="1"/>
          <p:nvPr>
            <p:ph idx="1" type="body"/>
          </p:nvPr>
        </p:nvSpPr>
        <p:spPr>
          <a:xfrm>
            <a:off x="166800" y="4586275"/>
            <a:ext cx="8443800" cy="949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Can track top M messages using only M memory.</a:t>
            </a:r>
          </a:p>
        </p:txBody>
      </p:sp>
      <p:sp>
        <p:nvSpPr>
          <p:cNvPr id="1176" name="Shape 1176"/>
          <p:cNvSpPr txBox="1"/>
          <p:nvPr/>
        </p:nvSpPr>
        <p:spPr>
          <a:xfrm>
            <a:off x="272925" y="813700"/>
            <a:ext cx="8555100" cy="3621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List&lt;Message&gt; 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suspisciousMessages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(SpyTracker sniffer, 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M) {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PriorityQueue&lt;String&gt; </a:t>
            </a:r>
            <a:r>
              <a:rPr lang="en" sz="16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sussMessages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b="1" lang="en" sz="16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MinHeap&lt;&gt;();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b="1" lang="en" sz="16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(Timer </a:t>
            </a:r>
            <a:r>
              <a:rPr lang="en" sz="16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timer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= new Timer(); </a:t>
            </a:r>
            <a:r>
              <a:rPr lang="en" sz="1600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timer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.hours() &lt; 24; ) {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	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sussMessages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.add(sniffer.getNextMessage());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" sz="16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sussMessages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.size() &gt; M) 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sussMessages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.poll(); }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List&lt;Message&gt; messageList = </a:t>
            </a:r>
            <a:r>
              <a:rPr b="1" lang="en" sz="16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ArrayList&lt;&gt;();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b="1" lang="en" sz="16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sussMessages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.size() &gt; 0) {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     messageList.add(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sussMessages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.poll());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}</a:t>
            </a:r>
          </a:p>
          <a:p>
            <a:pPr indent="-69850" lvl="0" mar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b="1" lang="en" sz="1600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messageList;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Shape 118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Heaps</a:t>
            </a:r>
          </a:p>
        </p:txBody>
      </p:sp>
      <p:pic>
        <p:nvPicPr>
          <p:cNvPr id="1182" name="Shape 1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50650"/>
            <a:ext cx="3017000" cy="18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Shape 118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Introducing the Heap</a:t>
            </a:r>
          </a:p>
        </p:txBody>
      </p:sp>
      <p:sp>
        <p:nvSpPr>
          <p:cNvPr id="1188" name="Shape 1188"/>
          <p:cNvSpPr txBox="1"/>
          <p:nvPr>
            <p:ph idx="1" type="body"/>
          </p:nvPr>
        </p:nvSpPr>
        <p:spPr>
          <a:xfrm>
            <a:off x="243000" y="785100"/>
            <a:ext cx="8799900" cy="230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Binary min-heap: Binary tree that is </a:t>
            </a:r>
            <a:r>
              <a:rPr b="1" i="1" lang="en" sz="2000">
                <a:solidFill>
                  <a:srgbClr val="000000"/>
                </a:solidFill>
              </a:rPr>
              <a:t>complete</a:t>
            </a:r>
            <a:r>
              <a:rPr lang="en" sz="2000">
                <a:solidFill>
                  <a:srgbClr val="000000"/>
                </a:solidFill>
              </a:rPr>
              <a:t> and obeys </a:t>
            </a:r>
            <a:r>
              <a:rPr b="1" i="1" lang="en" sz="2000">
                <a:solidFill>
                  <a:srgbClr val="000000"/>
                </a:solidFill>
              </a:rPr>
              <a:t>min-heap property</a:t>
            </a:r>
            <a:r>
              <a:rPr lang="en" sz="2000">
                <a:solidFill>
                  <a:srgbClr val="000000"/>
                </a:solidFill>
              </a:rPr>
              <a:t>.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Min-heap: Every node is less than or equal to all of its </a:t>
            </a:r>
            <a:r>
              <a:rPr lang="en" sz="2000">
                <a:solidFill>
                  <a:srgbClr val="000000"/>
                </a:solidFill>
              </a:rPr>
              <a:t>descendants</a:t>
            </a:r>
            <a:r>
              <a:rPr lang="en" sz="2000">
                <a:solidFill>
                  <a:srgbClr val="000000"/>
                </a:solidFill>
              </a:rPr>
              <a:t> (This means the root holds the min element.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Complete: </a:t>
            </a: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Every level is completely filled except for the lowest level, and the lowest level is filled from left to right. </a:t>
            </a:r>
          </a:p>
        </p:txBody>
      </p:sp>
      <p:sp>
        <p:nvSpPr>
          <p:cNvPr id="1189" name="Shape 1189"/>
          <p:cNvSpPr/>
          <p:nvPr/>
        </p:nvSpPr>
        <p:spPr>
          <a:xfrm>
            <a:off x="110263" y="3198900"/>
            <a:ext cx="435300" cy="435300"/>
          </a:xfrm>
          <a:prstGeom prst="ellipse">
            <a:avLst/>
          </a:prstGeom>
          <a:solidFill>
            <a:srgbClr val="93C47D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</a:t>
            </a:r>
          </a:p>
        </p:txBody>
      </p:sp>
      <p:grpSp>
        <p:nvGrpSpPr>
          <p:cNvPr id="1190" name="Shape 1190"/>
          <p:cNvGrpSpPr/>
          <p:nvPr/>
        </p:nvGrpSpPr>
        <p:grpSpPr>
          <a:xfrm>
            <a:off x="526225" y="3198900"/>
            <a:ext cx="1989375" cy="1767500"/>
            <a:chOff x="526225" y="3198900"/>
            <a:chExt cx="1989375" cy="1767500"/>
          </a:xfrm>
        </p:grpSpPr>
        <p:sp>
          <p:nvSpPr>
            <p:cNvPr id="1191" name="Shape 1191"/>
            <p:cNvSpPr/>
            <p:nvPr/>
          </p:nvSpPr>
          <p:spPr>
            <a:xfrm>
              <a:off x="827800" y="3818825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5</a:t>
              </a:r>
            </a:p>
          </p:txBody>
        </p:sp>
        <p:cxnSp>
          <p:nvCxnSpPr>
            <p:cNvPr id="1192" name="Shape 1192"/>
            <p:cNvCxnSpPr>
              <a:stCxn id="1193" idx="0"/>
              <a:endCxn id="1191" idx="5"/>
            </p:cNvCxnSpPr>
            <p:nvPr/>
          </p:nvCxnSpPr>
          <p:spPr>
            <a:xfrm rot="10800000">
              <a:off x="1199300" y="4190300"/>
              <a:ext cx="55800" cy="3408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194" name="Shape 1194"/>
            <p:cNvCxnSpPr>
              <a:stCxn id="1191" idx="0"/>
              <a:endCxn id="1195" idx="3"/>
            </p:cNvCxnSpPr>
            <p:nvPr/>
          </p:nvCxnSpPr>
          <p:spPr>
            <a:xfrm flipH="1" rot="10800000">
              <a:off x="1045450" y="3570425"/>
              <a:ext cx="395700" cy="248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193" name="Shape 1193"/>
            <p:cNvSpPr/>
            <p:nvPr/>
          </p:nvSpPr>
          <p:spPr>
            <a:xfrm>
              <a:off x="1037450" y="4531100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8</a:t>
              </a:r>
            </a:p>
          </p:txBody>
        </p:sp>
        <p:sp>
          <p:nvSpPr>
            <p:cNvPr id="1195" name="Shape 1195"/>
            <p:cNvSpPr/>
            <p:nvPr/>
          </p:nvSpPr>
          <p:spPr>
            <a:xfrm>
              <a:off x="1377400" y="3198900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</a:t>
              </a:r>
            </a:p>
          </p:txBody>
        </p:sp>
        <p:sp>
          <p:nvSpPr>
            <p:cNvPr id="1196" name="Shape 1196"/>
            <p:cNvSpPr/>
            <p:nvPr/>
          </p:nvSpPr>
          <p:spPr>
            <a:xfrm>
              <a:off x="526225" y="4531100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8</a:t>
              </a:r>
            </a:p>
          </p:txBody>
        </p:sp>
        <p:cxnSp>
          <p:nvCxnSpPr>
            <p:cNvPr id="1197" name="Shape 1197"/>
            <p:cNvCxnSpPr>
              <a:stCxn id="1191" idx="3"/>
              <a:endCxn id="1196" idx="0"/>
            </p:cNvCxnSpPr>
            <p:nvPr/>
          </p:nvCxnSpPr>
          <p:spPr>
            <a:xfrm flipH="1">
              <a:off x="743948" y="4190377"/>
              <a:ext cx="147600" cy="3408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198" name="Shape 1198"/>
            <p:cNvSpPr/>
            <p:nvPr/>
          </p:nvSpPr>
          <p:spPr>
            <a:xfrm>
              <a:off x="1805700" y="3818825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1</a:t>
              </a:r>
            </a:p>
          </p:txBody>
        </p:sp>
        <p:cxnSp>
          <p:nvCxnSpPr>
            <p:cNvPr id="1199" name="Shape 1199"/>
            <p:cNvCxnSpPr>
              <a:stCxn id="1198" idx="0"/>
              <a:endCxn id="1195" idx="5"/>
            </p:cNvCxnSpPr>
            <p:nvPr/>
          </p:nvCxnSpPr>
          <p:spPr>
            <a:xfrm rot="10800000">
              <a:off x="1748850" y="3570425"/>
              <a:ext cx="274500" cy="248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200" name="Shape 1200"/>
            <p:cNvCxnSpPr>
              <a:stCxn id="1201" idx="0"/>
              <a:endCxn id="1198" idx="5"/>
            </p:cNvCxnSpPr>
            <p:nvPr/>
          </p:nvCxnSpPr>
          <p:spPr>
            <a:xfrm rot="10800000">
              <a:off x="2177350" y="4190527"/>
              <a:ext cx="120600" cy="327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201" name="Shape 1201"/>
            <p:cNvSpPr/>
            <p:nvPr/>
          </p:nvSpPr>
          <p:spPr>
            <a:xfrm>
              <a:off x="2080300" y="4518127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2</a:t>
              </a:r>
            </a:p>
          </p:txBody>
        </p:sp>
        <p:sp>
          <p:nvSpPr>
            <p:cNvPr id="1202" name="Shape 1202"/>
            <p:cNvSpPr/>
            <p:nvPr/>
          </p:nvSpPr>
          <p:spPr>
            <a:xfrm>
              <a:off x="1569075" y="4518127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6</a:t>
              </a:r>
            </a:p>
          </p:txBody>
        </p:sp>
        <p:cxnSp>
          <p:nvCxnSpPr>
            <p:cNvPr id="1203" name="Shape 1203"/>
            <p:cNvCxnSpPr>
              <a:stCxn id="1198" idx="3"/>
              <a:endCxn id="1202" idx="0"/>
            </p:cNvCxnSpPr>
            <p:nvPr/>
          </p:nvCxnSpPr>
          <p:spPr>
            <a:xfrm flipH="1">
              <a:off x="1786648" y="4190377"/>
              <a:ext cx="82800" cy="327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204" name="Shape 1204"/>
          <p:cNvGrpSpPr/>
          <p:nvPr/>
        </p:nvGrpSpPr>
        <p:grpSpPr>
          <a:xfrm>
            <a:off x="2783600" y="3184614"/>
            <a:ext cx="1714775" cy="1767500"/>
            <a:chOff x="2783600" y="3184614"/>
            <a:chExt cx="1714775" cy="1767500"/>
          </a:xfrm>
        </p:grpSpPr>
        <p:sp>
          <p:nvSpPr>
            <p:cNvPr id="1205" name="Shape 1205"/>
            <p:cNvSpPr/>
            <p:nvPr/>
          </p:nvSpPr>
          <p:spPr>
            <a:xfrm>
              <a:off x="3085175" y="3804539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5</a:t>
              </a:r>
            </a:p>
          </p:txBody>
        </p:sp>
        <p:cxnSp>
          <p:nvCxnSpPr>
            <p:cNvPr id="1206" name="Shape 1206"/>
            <p:cNvCxnSpPr>
              <a:stCxn id="1207" idx="0"/>
              <a:endCxn id="1205" idx="5"/>
            </p:cNvCxnSpPr>
            <p:nvPr/>
          </p:nvCxnSpPr>
          <p:spPr>
            <a:xfrm rot="10800000">
              <a:off x="3456675" y="4176014"/>
              <a:ext cx="55800" cy="3408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208" name="Shape 1208"/>
            <p:cNvCxnSpPr>
              <a:stCxn id="1205" idx="0"/>
              <a:endCxn id="1209" idx="3"/>
            </p:cNvCxnSpPr>
            <p:nvPr/>
          </p:nvCxnSpPr>
          <p:spPr>
            <a:xfrm flipH="1" rot="10800000">
              <a:off x="3302825" y="3556139"/>
              <a:ext cx="395700" cy="248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207" name="Shape 1207"/>
            <p:cNvSpPr/>
            <p:nvPr/>
          </p:nvSpPr>
          <p:spPr>
            <a:xfrm>
              <a:off x="3294825" y="4516814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8</a:t>
              </a:r>
            </a:p>
          </p:txBody>
        </p:sp>
        <p:sp>
          <p:nvSpPr>
            <p:cNvPr id="1209" name="Shape 1209"/>
            <p:cNvSpPr/>
            <p:nvPr/>
          </p:nvSpPr>
          <p:spPr>
            <a:xfrm>
              <a:off x="3634775" y="3184614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</a:t>
              </a:r>
            </a:p>
          </p:txBody>
        </p:sp>
        <p:sp>
          <p:nvSpPr>
            <p:cNvPr id="1210" name="Shape 1210"/>
            <p:cNvSpPr/>
            <p:nvPr/>
          </p:nvSpPr>
          <p:spPr>
            <a:xfrm>
              <a:off x="2783600" y="4516814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8</a:t>
              </a:r>
            </a:p>
          </p:txBody>
        </p:sp>
        <p:cxnSp>
          <p:nvCxnSpPr>
            <p:cNvPr id="1211" name="Shape 1211"/>
            <p:cNvCxnSpPr>
              <a:stCxn id="1205" idx="3"/>
              <a:endCxn id="1210" idx="0"/>
            </p:cNvCxnSpPr>
            <p:nvPr/>
          </p:nvCxnSpPr>
          <p:spPr>
            <a:xfrm flipH="1">
              <a:off x="3001323" y="4176091"/>
              <a:ext cx="147600" cy="3408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212" name="Shape 1212"/>
            <p:cNvSpPr/>
            <p:nvPr/>
          </p:nvSpPr>
          <p:spPr>
            <a:xfrm>
              <a:off x="4063075" y="3804539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1</a:t>
              </a:r>
            </a:p>
          </p:txBody>
        </p:sp>
        <p:cxnSp>
          <p:nvCxnSpPr>
            <p:cNvPr id="1213" name="Shape 1213"/>
            <p:cNvCxnSpPr>
              <a:stCxn id="1212" idx="0"/>
              <a:endCxn id="1209" idx="5"/>
            </p:cNvCxnSpPr>
            <p:nvPr/>
          </p:nvCxnSpPr>
          <p:spPr>
            <a:xfrm rot="10800000">
              <a:off x="4006225" y="3556139"/>
              <a:ext cx="274500" cy="248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214" name="Shape 1214"/>
            <p:cNvSpPr/>
            <p:nvPr/>
          </p:nvSpPr>
          <p:spPr>
            <a:xfrm>
              <a:off x="3826450" y="4503841"/>
              <a:ext cx="435300" cy="435300"/>
            </a:xfrm>
            <a:prstGeom prst="ellipse">
              <a:avLst/>
            </a:prstGeom>
            <a:solidFill>
              <a:srgbClr val="93C47D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6</a:t>
              </a:r>
            </a:p>
          </p:txBody>
        </p:sp>
        <p:cxnSp>
          <p:nvCxnSpPr>
            <p:cNvPr id="1215" name="Shape 1215"/>
            <p:cNvCxnSpPr>
              <a:stCxn id="1212" idx="3"/>
              <a:endCxn id="1214" idx="0"/>
            </p:cNvCxnSpPr>
            <p:nvPr/>
          </p:nvCxnSpPr>
          <p:spPr>
            <a:xfrm flipH="1">
              <a:off x="4044023" y="4176091"/>
              <a:ext cx="82800" cy="327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216" name="Shape 1216"/>
          <p:cNvGrpSpPr/>
          <p:nvPr/>
        </p:nvGrpSpPr>
        <p:grpSpPr>
          <a:xfrm>
            <a:off x="4850925" y="3138450"/>
            <a:ext cx="1989375" cy="1767500"/>
            <a:chOff x="4850925" y="3138450"/>
            <a:chExt cx="1989375" cy="1767500"/>
          </a:xfrm>
        </p:grpSpPr>
        <p:sp>
          <p:nvSpPr>
            <p:cNvPr id="1217" name="Shape 1217"/>
            <p:cNvSpPr/>
            <p:nvPr/>
          </p:nvSpPr>
          <p:spPr>
            <a:xfrm>
              <a:off x="5152500" y="3758375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5</a:t>
              </a:r>
            </a:p>
          </p:txBody>
        </p:sp>
        <p:cxnSp>
          <p:nvCxnSpPr>
            <p:cNvPr id="1218" name="Shape 1218"/>
            <p:cNvCxnSpPr>
              <a:stCxn id="1219" idx="0"/>
              <a:endCxn id="1217" idx="5"/>
            </p:cNvCxnSpPr>
            <p:nvPr/>
          </p:nvCxnSpPr>
          <p:spPr>
            <a:xfrm rot="10800000">
              <a:off x="5524000" y="4129850"/>
              <a:ext cx="55800" cy="3408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220" name="Shape 1220"/>
            <p:cNvCxnSpPr>
              <a:stCxn id="1217" idx="0"/>
              <a:endCxn id="1221" idx="3"/>
            </p:cNvCxnSpPr>
            <p:nvPr/>
          </p:nvCxnSpPr>
          <p:spPr>
            <a:xfrm flipH="1" rot="10800000">
              <a:off x="5370150" y="3509975"/>
              <a:ext cx="395700" cy="248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219" name="Shape 1219"/>
            <p:cNvSpPr/>
            <p:nvPr/>
          </p:nvSpPr>
          <p:spPr>
            <a:xfrm>
              <a:off x="5362150" y="4470650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8</a:t>
              </a:r>
            </a:p>
          </p:txBody>
        </p:sp>
        <p:sp>
          <p:nvSpPr>
            <p:cNvPr id="1221" name="Shape 1221"/>
            <p:cNvSpPr/>
            <p:nvPr/>
          </p:nvSpPr>
          <p:spPr>
            <a:xfrm>
              <a:off x="5702100" y="3138450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</a:t>
              </a:r>
            </a:p>
          </p:txBody>
        </p:sp>
        <p:sp>
          <p:nvSpPr>
            <p:cNvPr id="1222" name="Shape 1222"/>
            <p:cNvSpPr/>
            <p:nvPr/>
          </p:nvSpPr>
          <p:spPr>
            <a:xfrm>
              <a:off x="4850925" y="4470650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8</a:t>
              </a:r>
            </a:p>
          </p:txBody>
        </p:sp>
        <p:cxnSp>
          <p:nvCxnSpPr>
            <p:cNvPr id="1223" name="Shape 1223"/>
            <p:cNvCxnSpPr>
              <a:stCxn id="1217" idx="3"/>
              <a:endCxn id="1222" idx="0"/>
            </p:cNvCxnSpPr>
            <p:nvPr/>
          </p:nvCxnSpPr>
          <p:spPr>
            <a:xfrm flipH="1">
              <a:off x="5068648" y="4129927"/>
              <a:ext cx="147600" cy="3408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224" name="Shape 1224"/>
            <p:cNvSpPr/>
            <p:nvPr/>
          </p:nvSpPr>
          <p:spPr>
            <a:xfrm>
              <a:off x="6130400" y="3758375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1</a:t>
              </a:r>
            </a:p>
          </p:txBody>
        </p:sp>
        <p:cxnSp>
          <p:nvCxnSpPr>
            <p:cNvPr id="1225" name="Shape 1225"/>
            <p:cNvCxnSpPr>
              <a:stCxn id="1224" idx="0"/>
              <a:endCxn id="1221" idx="5"/>
            </p:cNvCxnSpPr>
            <p:nvPr/>
          </p:nvCxnSpPr>
          <p:spPr>
            <a:xfrm rot="10800000">
              <a:off x="6073550" y="3509975"/>
              <a:ext cx="274500" cy="248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226" name="Shape 1226"/>
            <p:cNvCxnSpPr>
              <a:stCxn id="1227" idx="0"/>
              <a:endCxn id="1224" idx="5"/>
            </p:cNvCxnSpPr>
            <p:nvPr/>
          </p:nvCxnSpPr>
          <p:spPr>
            <a:xfrm rot="10800000">
              <a:off x="6502050" y="4130077"/>
              <a:ext cx="120600" cy="327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227" name="Shape 1227"/>
            <p:cNvSpPr/>
            <p:nvPr/>
          </p:nvSpPr>
          <p:spPr>
            <a:xfrm>
              <a:off x="6405000" y="4457677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2</a:t>
              </a:r>
            </a:p>
          </p:txBody>
        </p:sp>
      </p:grpSp>
      <p:grpSp>
        <p:nvGrpSpPr>
          <p:cNvPr id="1228" name="Shape 1228"/>
          <p:cNvGrpSpPr/>
          <p:nvPr/>
        </p:nvGrpSpPr>
        <p:grpSpPr>
          <a:xfrm>
            <a:off x="7108300" y="3151042"/>
            <a:ext cx="1714775" cy="1767500"/>
            <a:chOff x="7108300" y="3151042"/>
            <a:chExt cx="1714775" cy="1767500"/>
          </a:xfrm>
        </p:grpSpPr>
        <p:sp>
          <p:nvSpPr>
            <p:cNvPr id="1229" name="Shape 1229"/>
            <p:cNvSpPr/>
            <p:nvPr/>
          </p:nvSpPr>
          <p:spPr>
            <a:xfrm>
              <a:off x="7409875" y="3770968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5</a:t>
              </a:r>
            </a:p>
          </p:txBody>
        </p:sp>
        <p:cxnSp>
          <p:nvCxnSpPr>
            <p:cNvPr id="1230" name="Shape 1230"/>
            <p:cNvCxnSpPr>
              <a:stCxn id="1231" idx="0"/>
              <a:endCxn id="1229" idx="5"/>
            </p:cNvCxnSpPr>
            <p:nvPr/>
          </p:nvCxnSpPr>
          <p:spPr>
            <a:xfrm rot="10800000">
              <a:off x="7781375" y="4142443"/>
              <a:ext cx="55800" cy="3408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232" name="Shape 1232"/>
            <p:cNvCxnSpPr>
              <a:stCxn id="1229" idx="0"/>
              <a:endCxn id="1233" idx="3"/>
            </p:cNvCxnSpPr>
            <p:nvPr/>
          </p:nvCxnSpPr>
          <p:spPr>
            <a:xfrm flipH="1" rot="10800000">
              <a:off x="7627525" y="3522568"/>
              <a:ext cx="395700" cy="248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231" name="Shape 1231"/>
            <p:cNvSpPr/>
            <p:nvPr/>
          </p:nvSpPr>
          <p:spPr>
            <a:xfrm>
              <a:off x="7619525" y="4483243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4</a:t>
              </a:r>
            </a:p>
          </p:txBody>
        </p:sp>
        <p:sp>
          <p:nvSpPr>
            <p:cNvPr id="1233" name="Shape 1233"/>
            <p:cNvSpPr/>
            <p:nvPr/>
          </p:nvSpPr>
          <p:spPr>
            <a:xfrm>
              <a:off x="7959475" y="3151042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</a:t>
              </a:r>
            </a:p>
          </p:txBody>
        </p:sp>
        <p:sp>
          <p:nvSpPr>
            <p:cNvPr id="1234" name="Shape 1234"/>
            <p:cNvSpPr/>
            <p:nvPr/>
          </p:nvSpPr>
          <p:spPr>
            <a:xfrm>
              <a:off x="7108300" y="4483243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8</a:t>
              </a:r>
            </a:p>
          </p:txBody>
        </p:sp>
        <p:cxnSp>
          <p:nvCxnSpPr>
            <p:cNvPr id="1235" name="Shape 1235"/>
            <p:cNvCxnSpPr>
              <a:stCxn id="1229" idx="3"/>
              <a:endCxn id="1234" idx="0"/>
            </p:cNvCxnSpPr>
            <p:nvPr/>
          </p:nvCxnSpPr>
          <p:spPr>
            <a:xfrm flipH="1">
              <a:off x="7326023" y="4142519"/>
              <a:ext cx="147600" cy="3408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236" name="Shape 1236"/>
            <p:cNvSpPr/>
            <p:nvPr/>
          </p:nvSpPr>
          <p:spPr>
            <a:xfrm>
              <a:off x="8387775" y="3770968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1</a:t>
              </a:r>
            </a:p>
          </p:txBody>
        </p:sp>
        <p:cxnSp>
          <p:nvCxnSpPr>
            <p:cNvPr id="1237" name="Shape 1237"/>
            <p:cNvCxnSpPr>
              <a:stCxn id="1236" idx="0"/>
              <a:endCxn id="1233" idx="5"/>
            </p:cNvCxnSpPr>
            <p:nvPr/>
          </p:nvCxnSpPr>
          <p:spPr>
            <a:xfrm rot="10800000">
              <a:off x="8330925" y="3522568"/>
              <a:ext cx="274500" cy="248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238" name="Shape 1238"/>
            <p:cNvSpPr/>
            <p:nvPr/>
          </p:nvSpPr>
          <p:spPr>
            <a:xfrm>
              <a:off x="8151150" y="4470269"/>
              <a:ext cx="435300" cy="435300"/>
            </a:xfrm>
            <a:prstGeom prst="ellipse">
              <a:avLst/>
            </a:prstGeom>
            <a:solidFill>
              <a:srgbClr val="EA9999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6</a:t>
              </a:r>
            </a:p>
          </p:txBody>
        </p:sp>
        <p:cxnSp>
          <p:nvCxnSpPr>
            <p:cNvPr id="1239" name="Shape 1239"/>
            <p:cNvCxnSpPr>
              <a:stCxn id="1236" idx="3"/>
              <a:endCxn id="1238" idx="0"/>
            </p:cNvCxnSpPr>
            <p:nvPr/>
          </p:nvCxnSpPr>
          <p:spPr>
            <a:xfrm flipH="1">
              <a:off x="8368723" y="4142519"/>
              <a:ext cx="82800" cy="3276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1240" name="Shape 1240"/>
          <p:cNvSpPr txBox="1"/>
          <p:nvPr/>
        </p:nvSpPr>
        <p:spPr>
          <a:xfrm>
            <a:off x="5330123" y="4813826"/>
            <a:ext cx="1575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Incomplete</a:t>
            </a:r>
          </a:p>
        </p:txBody>
      </p:sp>
      <p:sp>
        <p:nvSpPr>
          <p:cNvPr id="1241" name="Shape 1241"/>
          <p:cNvSpPr txBox="1"/>
          <p:nvPr/>
        </p:nvSpPr>
        <p:spPr>
          <a:xfrm>
            <a:off x="6882925" y="4829750"/>
            <a:ext cx="21849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Lacks min-heap property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Tries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Shape 1246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Heap Comprehension Test: </a:t>
            </a:r>
            <a:r>
              <a:rPr lang="en" sz="2400" u="sng">
                <a:solidFill>
                  <a:srgbClr val="369BD7"/>
                </a:solidFill>
                <a:hlinkClick r:id="rId3"/>
              </a:rPr>
              <a:t>http://shoutkey.com/viridian</a:t>
            </a:r>
          </a:p>
        </p:txBody>
      </p:sp>
      <p:sp>
        <p:nvSpPr>
          <p:cNvPr id="1247" name="Shape 1247"/>
          <p:cNvSpPr txBox="1"/>
          <p:nvPr>
            <p:ph idx="1" type="body"/>
          </p:nvPr>
        </p:nvSpPr>
        <p:spPr>
          <a:xfrm>
            <a:off x="243000" y="708900"/>
            <a:ext cx="8799900" cy="176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</a:rPr>
              <a:t>How many of these are min heaps?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0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1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2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3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248" name="Shape 1248"/>
          <p:cNvSpPr/>
          <p:nvPr/>
        </p:nvSpPr>
        <p:spPr>
          <a:xfrm>
            <a:off x="765000" y="3375339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cxnSp>
        <p:nvCxnSpPr>
          <p:cNvPr id="1249" name="Shape 1249"/>
          <p:cNvCxnSpPr>
            <a:stCxn id="1250" idx="0"/>
            <a:endCxn id="1248" idx="5"/>
          </p:cNvCxnSpPr>
          <p:nvPr/>
        </p:nvCxnSpPr>
        <p:spPr>
          <a:xfrm rot="10800000">
            <a:off x="1136500" y="3746814"/>
            <a:ext cx="558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51" name="Shape 1251"/>
          <p:cNvCxnSpPr>
            <a:stCxn id="1248" idx="0"/>
            <a:endCxn id="1252" idx="3"/>
          </p:cNvCxnSpPr>
          <p:nvPr/>
        </p:nvCxnSpPr>
        <p:spPr>
          <a:xfrm flipH="1" rot="10800000">
            <a:off x="982650" y="3126939"/>
            <a:ext cx="3957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50" name="Shape 1250"/>
          <p:cNvSpPr/>
          <p:nvPr/>
        </p:nvSpPr>
        <p:spPr>
          <a:xfrm>
            <a:off x="974650" y="4087614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sp>
        <p:nvSpPr>
          <p:cNvPr id="1252" name="Shape 1252"/>
          <p:cNvSpPr/>
          <p:nvPr/>
        </p:nvSpPr>
        <p:spPr>
          <a:xfrm>
            <a:off x="1314600" y="2755414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sp>
        <p:nvSpPr>
          <p:cNvPr id="1253" name="Shape 1253"/>
          <p:cNvSpPr/>
          <p:nvPr/>
        </p:nvSpPr>
        <p:spPr>
          <a:xfrm>
            <a:off x="463425" y="4087614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cxnSp>
        <p:nvCxnSpPr>
          <p:cNvPr id="1254" name="Shape 1254"/>
          <p:cNvCxnSpPr>
            <a:stCxn id="1248" idx="3"/>
            <a:endCxn id="1253" idx="0"/>
          </p:cNvCxnSpPr>
          <p:nvPr/>
        </p:nvCxnSpPr>
        <p:spPr>
          <a:xfrm flipH="1">
            <a:off x="681148" y="3746891"/>
            <a:ext cx="1476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55" name="Shape 1255"/>
          <p:cNvSpPr/>
          <p:nvPr/>
        </p:nvSpPr>
        <p:spPr>
          <a:xfrm>
            <a:off x="1742900" y="3375339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cxnSp>
        <p:nvCxnSpPr>
          <p:cNvPr id="1256" name="Shape 1256"/>
          <p:cNvCxnSpPr>
            <a:stCxn id="1255" idx="0"/>
            <a:endCxn id="1252" idx="5"/>
          </p:cNvCxnSpPr>
          <p:nvPr/>
        </p:nvCxnSpPr>
        <p:spPr>
          <a:xfrm rot="10800000">
            <a:off x="1686050" y="3126939"/>
            <a:ext cx="2745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57" name="Shape 1257"/>
          <p:cNvSpPr/>
          <p:nvPr/>
        </p:nvSpPr>
        <p:spPr>
          <a:xfrm>
            <a:off x="1506275" y="4074641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cxnSp>
        <p:nvCxnSpPr>
          <p:cNvPr id="1258" name="Shape 1258"/>
          <p:cNvCxnSpPr>
            <a:stCxn id="1255" idx="3"/>
            <a:endCxn id="1257" idx="0"/>
          </p:cNvCxnSpPr>
          <p:nvPr/>
        </p:nvCxnSpPr>
        <p:spPr>
          <a:xfrm flipH="1">
            <a:off x="1723848" y="3746891"/>
            <a:ext cx="82800" cy="327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59" name="Shape 1259"/>
          <p:cNvSpPr/>
          <p:nvPr/>
        </p:nvSpPr>
        <p:spPr>
          <a:xfrm>
            <a:off x="3171450" y="3429425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6</a:t>
            </a:r>
          </a:p>
        </p:txBody>
      </p:sp>
      <p:cxnSp>
        <p:nvCxnSpPr>
          <p:cNvPr id="1260" name="Shape 1260"/>
          <p:cNvCxnSpPr>
            <a:stCxn id="1261" idx="0"/>
            <a:endCxn id="1259" idx="5"/>
          </p:cNvCxnSpPr>
          <p:nvPr/>
        </p:nvCxnSpPr>
        <p:spPr>
          <a:xfrm rot="10800000">
            <a:off x="3542950" y="3800900"/>
            <a:ext cx="558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62" name="Shape 1262"/>
          <p:cNvCxnSpPr>
            <a:stCxn id="1259" idx="0"/>
            <a:endCxn id="1263" idx="3"/>
          </p:cNvCxnSpPr>
          <p:nvPr/>
        </p:nvCxnSpPr>
        <p:spPr>
          <a:xfrm flipH="1" rot="10800000">
            <a:off x="3389100" y="3181025"/>
            <a:ext cx="3957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61" name="Shape 1261"/>
          <p:cNvSpPr/>
          <p:nvPr/>
        </p:nvSpPr>
        <p:spPr>
          <a:xfrm>
            <a:off x="3381100" y="4141700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sp>
        <p:nvSpPr>
          <p:cNvPr id="1263" name="Shape 1263"/>
          <p:cNvSpPr/>
          <p:nvPr/>
        </p:nvSpPr>
        <p:spPr>
          <a:xfrm>
            <a:off x="3721050" y="2809500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5</a:t>
            </a:r>
          </a:p>
        </p:txBody>
      </p:sp>
      <p:sp>
        <p:nvSpPr>
          <p:cNvPr id="1264" name="Shape 1264"/>
          <p:cNvSpPr/>
          <p:nvPr/>
        </p:nvSpPr>
        <p:spPr>
          <a:xfrm>
            <a:off x="2869875" y="4141700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7</a:t>
            </a:r>
          </a:p>
        </p:txBody>
      </p:sp>
      <p:cxnSp>
        <p:nvCxnSpPr>
          <p:cNvPr id="1265" name="Shape 1265"/>
          <p:cNvCxnSpPr>
            <a:stCxn id="1259" idx="3"/>
            <a:endCxn id="1264" idx="0"/>
          </p:cNvCxnSpPr>
          <p:nvPr/>
        </p:nvCxnSpPr>
        <p:spPr>
          <a:xfrm flipH="1">
            <a:off x="3087598" y="3800977"/>
            <a:ext cx="1476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66" name="Shape 1266"/>
          <p:cNvSpPr/>
          <p:nvPr/>
        </p:nvSpPr>
        <p:spPr>
          <a:xfrm>
            <a:off x="5126375" y="3390825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2</a:t>
            </a:r>
          </a:p>
        </p:txBody>
      </p:sp>
      <p:cxnSp>
        <p:nvCxnSpPr>
          <p:cNvPr id="1267" name="Shape 1267"/>
          <p:cNvCxnSpPr>
            <a:stCxn id="1268" idx="0"/>
            <a:endCxn id="1266" idx="5"/>
          </p:cNvCxnSpPr>
          <p:nvPr/>
        </p:nvCxnSpPr>
        <p:spPr>
          <a:xfrm rot="10800000">
            <a:off x="5497875" y="3762300"/>
            <a:ext cx="558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69" name="Shape 1269"/>
          <p:cNvCxnSpPr>
            <a:stCxn id="1266" idx="0"/>
            <a:endCxn id="1270" idx="3"/>
          </p:cNvCxnSpPr>
          <p:nvPr/>
        </p:nvCxnSpPr>
        <p:spPr>
          <a:xfrm flipH="1" rot="10800000">
            <a:off x="5344025" y="3142425"/>
            <a:ext cx="3957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68" name="Shape 1268"/>
          <p:cNvSpPr/>
          <p:nvPr/>
        </p:nvSpPr>
        <p:spPr>
          <a:xfrm>
            <a:off x="5336025" y="4103100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3</a:t>
            </a:r>
          </a:p>
        </p:txBody>
      </p:sp>
      <p:sp>
        <p:nvSpPr>
          <p:cNvPr id="1270" name="Shape 1270"/>
          <p:cNvSpPr/>
          <p:nvPr/>
        </p:nvSpPr>
        <p:spPr>
          <a:xfrm>
            <a:off x="5675975" y="2770900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4</a:t>
            </a:r>
          </a:p>
        </p:txBody>
      </p:sp>
      <p:sp>
        <p:nvSpPr>
          <p:cNvPr id="1271" name="Shape 1271"/>
          <p:cNvSpPr/>
          <p:nvPr/>
        </p:nvSpPr>
        <p:spPr>
          <a:xfrm>
            <a:off x="4824800" y="4103100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</a:t>
            </a:r>
          </a:p>
        </p:txBody>
      </p:sp>
      <p:cxnSp>
        <p:nvCxnSpPr>
          <p:cNvPr id="1272" name="Shape 1272"/>
          <p:cNvCxnSpPr>
            <a:stCxn id="1266" idx="3"/>
            <a:endCxn id="1271" idx="0"/>
          </p:cNvCxnSpPr>
          <p:nvPr/>
        </p:nvCxnSpPr>
        <p:spPr>
          <a:xfrm flipH="1">
            <a:off x="5042523" y="3762377"/>
            <a:ext cx="1476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73" name="Shape 1273"/>
          <p:cNvSpPr/>
          <p:nvPr/>
        </p:nvSpPr>
        <p:spPr>
          <a:xfrm>
            <a:off x="6104275" y="3390825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7</a:t>
            </a:r>
          </a:p>
        </p:txBody>
      </p:sp>
      <p:cxnSp>
        <p:nvCxnSpPr>
          <p:cNvPr id="1274" name="Shape 1274"/>
          <p:cNvCxnSpPr>
            <a:stCxn id="1273" idx="0"/>
            <a:endCxn id="1270" idx="5"/>
          </p:cNvCxnSpPr>
          <p:nvPr/>
        </p:nvCxnSpPr>
        <p:spPr>
          <a:xfrm rot="10800000">
            <a:off x="6047425" y="3142425"/>
            <a:ext cx="2745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75" name="Shape 1275"/>
          <p:cNvCxnSpPr>
            <a:stCxn id="1276" idx="0"/>
            <a:endCxn id="1273" idx="5"/>
          </p:cNvCxnSpPr>
          <p:nvPr/>
        </p:nvCxnSpPr>
        <p:spPr>
          <a:xfrm rot="10800000">
            <a:off x="6475925" y="3762527"/>
            <a:ext cx="120600" cy="327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76" name="Shape 1276"/>
          <p:cNvSpPr/>
          <p:nvPr/>
        </p:nvSpPr>
        <p:spPr>
          <a:xfrm>
            <a:off x="6378875" y="4090127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9</a:t>
            </a:r>
          </a:p>
        </p:txBody>
      </p:sp>
      <p:sp>
        <p:nvSpPr>
          <p:cNvPr id="1277" name="Shape 1277"/>
          <p:cNvSpPr/>
          <p:nvPr/>
        </p:nvSpPr>
        <p:spPr>
          <a:xfrm>
            <a:off x="5867650" y="4090127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5</a:t>
            </a:r>
          </a:p>
        </p:txBody>
      </p:sp>
      <p:cxnSp>
        <p:nvCxnSpPr>
          <p:cNvPr id="1278" name="Shape 1278"/>
          <p:cNvCxnSpPr>
            <a:stCxn id="1273" idx="3"/>
            <a:endCxn id="1277" idx="0"/>
          </p:cNvCxnSpPr>
          <p:nvPr/>
        </p:nvCxnSpPr>
        <p:spPr>
          <a:xfrm flipH="1">
            <a:off x="6085223" y="3762377"/>
            <a:ext cx="82800" cy="327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79" name="Shape 1279"/>
          <p:cNvSpPr/>
          <p:nvPr/>
        </p:nvSpPr>
        <p:spPr>
          <a:xfrm>
            <a:off x="7453725" y="3429425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1</a:t>
            </a:r>
          </a:p>
        </p:txBody>
      </p:sp>
      <p:cxnSp>
        <p:nvCxnSpPr>
          <p:cNvPr id="1280" name="Shape 1280"/>
          <p:cNvCxnSpPr>
            <a:stCxn id="1279" idx="0"/>
            <a:endCxn id="1281" idx="3"/>
          </p:cNvCxnSpPr>
          <p:nvPr/>
        </p:nvCxnSpPr>
        <p:spPr>
          <a:xfrm flipH="1" rot="10800000">
            <a:off x="7671375" y="3181025"/>
            <a:ext cx="3957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81" name="Shape 1281"/>
          <p:cNvSpPr/>
          <p:nvPr/>
        </p:nvSpPr>
        <p:spPr>
          <a:xfrm>
            <a:off x="8003325" y="2809500"/>
            <a:ext cx="435300" cy="435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Shape 1286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Heap Comprehension Test</a:t>
            </a:r>
          </a:p>
        </p:txBody>
      </p:sp>
      <p:sp>
        <p:nvSpPr>
          <p:cNvPr id="1287" name="Shape 1287"/>
          <p:cNvSpPr txBox="1"/>
          <p:nvPr>
            <p:ph idx="1" type="body"/>
          </p:nvPr>
        </p:nvSpPr>
        <p:spPr>
          <a:xfrm>
            <a:off x="243000" y="708900"/>
            <a:ext cx="8799900" cy="176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</a:rPr>
              <a:t>How many of these are min heaps?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0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1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b="1" lang="en" sz="2000">
                <a:solidFill>
                  <a:srgbClr val="000000"/>
                </a:solidFill>
              </a:rPr>
              <a:t>2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3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ts val="2000"/>
              <a:buAutoNum type="alphaUcPeriod"/>
            </a:pPr>
            <a:r>
              <a:rPr lang="en" sz="200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288" name="Shape 1288"/>
          <p:cNvSpPr/>
          <p:nvPr/>
        </p:nvSpPr>
        <p:spPr>
          <a:xfrm>
            <a:off x="765000" y="3375339"/>
            <a:ext cx="435300" cy="435300"/>
          </a:xfrm>
          <a:prstGeom prst="ellipse">
            <a:avLst/>
          </a:prstGeom>
          <a:solidFill>
            <a:srgbClr val="93C47D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cxnSp>
        <p:nvCxnSpPr>
          <p:cNvPr id="1289" name="Shape 1289"/>
          <p:cNvCxnSpPr>
            <a:stCxn id="1290" idx="0"/>
            <a:endCxn id="1288" idx="5"/>
          </p:cNvCxnSpPr>
          <p:nvPr/>
        </p:nvCxnSpPr>
        <p:spPr>
          <a:xfrm rot="10800000">
            <a:off x="1136500" y="3746814"/>
            <a:ext cx="558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91" name="Shape 1291"/>
          <p:cNvCxnSpPr>
            <a:stCxn id="1288" idx="0"/>
            <a:endCxn id="1292" idx="3"/>
          </p:cNvCxnSpPr>
          <p:nvPr/>
        </p:nvCxnSpPr>
        <p:spPr>
          <a:xfrm flipH="1" rot="10800000">
            <a:off x="982650" y="3126939"/>
            <a:ext cx="3957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90" name="Shape 1290"/>
          <p:cNvSpPr/>
          <p:nvPr/>
        </p:nvSpPr>
        <p:spPr>
          <a:xfrm>
            <a:off x="974650" y="4087614"/>
            <a:ext cx="435300" cy="435300"/>
          </a:xfrm>
          <a:prstGeom prst="ellipse">
            <a:avLst/>
          </a:prstGeom>
          <a:solidFill>
            <a:srgbClr val="93C47D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sp>
        <p:nvSpPr>
          <p:cNvPr id="1292" name="Shape 1292"/>
          <p:cNvSpPr/>
          <p:nvPr/>
        </p:nvSpPr>
        <p:spPr>
          <a:xfrm>
            <a:off x="1314600" y="2755414"/>
            <a:ext cx="435300" cy="435300"/>
          </a:xfrm>
          <a:prstGeom prst="ellipse">
            <a:avLst/>
          </a:prstGeom>
          <a:solidFill>
            <a:srgbClr val="93C47D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sp>
        <p:nvSpPr>
          <p:cNvPr id="1293" name="Shape 1293"/>
          <p:cNvSpPr/>
          <p:nvPr/>
        </p:nvSpPr>
        <p:spPr>
          <a:xfrm>
            <a:off x="463425" y="4087614"/>
            <a:ext cx="435300" cy="435300"/>
          </a:xfrm>
          <a:prstGeom prst="ellipse">
            <a:avLst/>
          </a:prstGeom>
          <a:solidFill>
            <a:srgbClr val="93C47D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cxnSp>
        <p:nvCxnSpPr>
          <p:cNvPr id="1294" name="Shape 1294"/>
          <p:cNvCxnSpPr>
            <a:stCxn id="1288" idx="3"/>
            <a:endCxn id="1293" idx="0"/>
          </p:cNvCxnSpPr>
          <p:nvPr/>
        </p:nvCxnSpPr>
        <p:spPr>
          <a:xfrm flipH="1">
            <a:off x="681148" y="3746891"/>
            <a:ext cx="1476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95" name="Shape 1295"/>
          <p:cNvSpPr/>
          <p:nvPr/>
        </p:nvSpPr>
        <p:spPr>
          <a:xfrm>
            <a:off x="1742900" y="3375339"/>
            <a:ext cx="435300" cy="435300"/>
          </a:xfrm>
          <a:prstGeom prst="ellipse">
            <a:avLst/>
          </a:prstGeom>
          <a:solidFill>
            <a:srgbClr val="93C47D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cxnSp>
        <p:nvCxnSpPr>
          <p:cNvPr id="1296" name="Shape 1296"/>
          <p:cNvCxnSpPr>
            <a:stCxn id="1295" idx="0"/>
            <a:endCxn id="1292" idx="5"/>
          </p:cNvCxnSpPr>
          <p:nvPr/>
        </p:nvCxnSpPr>
        <p:spPr>
          <a:xfrm rot="10800000">
            <a:off x="1686050" y="3126939"/>
            <a:ext cx="2745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97" name="Shape 1297"/>
          <p:cNvSpPr/>
          <p:nvPr/>
        </p:nvSpPr>
        <p:spPr>
          <a:xfrm>
            <a:off x="1506275" y="4074641"/>
            <a:ext cx="435300" cy="435300"/>
          </a:xfrm>
          <a:prstGeom prst="ellipse">
            <a:avLst/>
          </a:prstGeom>
          <a:solidFill>
            <a:srgbClr val="93C47D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cxnSp>
        <p:nvCxnSpPr>
          <p:cNvPr id="1298" name="Shape 1298"/>
          <p:cNvCxnSpPr>
            <a:stCxn id="1295" idx="3"/>
            <a:endCxn id="1297" idx="0"/>
          </p:cNvCxnSpPr>
          <p:nvPr/>
        </p:nvCxnSpPr>
        <p:spPr>
          <a:xfrm flipH="1">
            <a:off x="1723848" y="3746891"/>
            <a:ext cx="82800" cy="327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99" name="Shape 1299"/>
          <p:cNvSpPr/>
          <p:nvPr/>
        </p:nvSpPr>
        <p:spPr>
          <a:xfrm>
            <a:off x="3171450" y="3429425"/>
            <a:ext cx="435300" cy="435300"/>
          </a:xfrm>
          <a:prstGeom prst="ellipse">
            <a:avLst/>
          </a:prstGeom>
          <a:solidFill>
            <a:srgbClr val="EA9999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6</a:t>
            </a:r>
          </a:p>
        </p:txBody>
      </p:sp>
      <p:cxnSp>
        <p:nvCxnSpPr>
          <p:cNvPr id="1300" name="Shape 1300"/>
          <p:cNvCxnSpPr>
            <a:stCxn id="1301" idx="0"/>
            <a:endCxn id="1299" idx="5"/>
          </p:cNvCxnSpPr>
          <p:nvPr/>
        </p:nvCxnSpPr>
        <p:spPr>
          <a:xfrm rot="10800000">
            <a:off x="3542950" y="3800900"/>
            <a:ext cx="558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02" name="Shape 1302"/>
          <p:cNvCxnSpPr>
            <a:stCxn id="1299" idx="0"/>
            <a:endCxn id="1303" idx="3"/>
          </p:cNvCxnSpPr>
          <p:nvPr/>
        </p:nvCxnSpPr>
        <p:spPr>
          <a:xfrm flipH="1" rot="10800000">
            <a:off x="3389100" y="3181025"/>
            <a:ext cx="3957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01" name="Shape 1301"/>
          <p:cNvSpPr/>
          <p:nvPr/>
        </p:nvSpPr>
        <p:spPr>
          <a:xfrm>
            <a:off x="3381100" y="4141700"/>
            <a:ext cx="435300" cy="435300"/>
          </a:xfrm>
          <a:prstGeom prst="ellipse">
            <a:avLst/>
          </a:prstGeom>
          <a:solidFill>
            <a:srgbClr val="EA9999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8</a:t>
            </a:r>
          </a:p>
        </p:txBody>
      </p:sp>
      <p:sp>
        <p:nvSpPr>
          <p:cNvPr id="1303" name="Shape 1303"/>
          <p:cNvSpPr/>
          <p:nvPr/>
        </p:nvSpPr>
        <p:spPr>
          <a:xfrm>
            <a:off x="3721050" y="2809500"/>
            <a:ext cx="435300" cy="435300"/>
          </a:xfrm>
          <a:prstGeom prst="ellipse">
            <a:avLst/>
          </a:prstGeom>
          <a:solidFill>
            <a:srgbClr val="EA9999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5</a:t>
            </a:r>
          </a:p>
        </p:txBody>
      </p:sp>
      <p:sp>
        <p:nvSpPr>
          <p:cNvPr id="1304" name="Shape 1304"/>
          <p:cNvSpPr/>
          <p:nvPr/>
        </p:nvSpPr>
        <p:spPr>
          <a:xfrm>
            <a:off x="2869875" y="4141700"/>
            <a:ext cx="435300" cy="435300"/>
          </a:xfrm>
          <a:prstGeom prst="ellipse">
            <a:avLst/>
          </a:prstGeom>
          <a:solidFill>
            <a:srgbClr val="EA9999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7</a:t>
            </a:r>
          </a:p>
        </p:txBody>
      </p:sp>
      <p:cxnSp>
        <p:nvCxnSpPr>
          <p:cNvPr id="1305" name="Shape 1305"/>
          <p:cNvCxnSpPr>
            <a:stCxn id="1299" idx="3"/>
            <a:endCxn id="1304" idx="0"/>
          </p:cNvCxnSpPr>
          <p:nvPr/>
        </p:nvCxnSpPr>
        <p:spPr>
          <a:xfrm flipH="1">
            <a:off x="3087598" y="3800977"/>
            <a:ext cx="1476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06" name="Shape 1306"/>
          <p:cNvSpPr/>
          <p:nvPr/>
        </p:nvSpPr>
        <p:spPr>
          <a:xfrm>
            <a:off x="5126375" y="3390825"/>
            <a:ext cx="435300" cy="435300"/>
          </a:xfrm>
          <a:prstGeom prst="ellipse">
            <a:avLst/>
          </a:prstGeom>
          <a:solidFill>
            <a:srgbClr val="EA9999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2</a:t>
            </a:r>
          </a:p>
        </p:txBody>
      </p:sp>
      <p:cxnSp>
        <p:nvCxnSpPr>
          <p:cNvPr id="1307" name="Shape 1307"/>
          <p:cNvCxnSpPr>
            <a:stCxn id="1308" idx="0"/>
            <a:endCxn id="1306" idx="5"/>
          </p:cNvCxnSpPr>
          <p:nvPr/>
        </p:nvCxnSpPr>
        <p:spPr>
          <a:xfrm rot="10800000">
            <a:off x="5497875" y="3762300"/>
            <a:ext cx="558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09" name="Shape 1309"/>
          <p:cNvCxnSpPr>
            <a:stCxn id="1306" idx="0"/>
            <a:endCxn id="1310" idx="3"/>
          </p:cNvCxnSpPr>
          <p:nvPr/>
        </p:nvCxnSpPr>
        <p:spPr>
          <a:xfrm flipH="1" rot="10800000">
            <a:off x="5344025" y="3142425"/>
            <a:ext cx="3957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08" name="Shape 1308"/>
          <p:cNvSpPr/>
          <p:nvPr/>
        </p:nvSpPr>
        <p:spPr>
          <a:xfrm>
            <a:off x="5336025" y="4103100"/>
            <a:ext cx="435300" cy="435300"/>
          </a:xfrm>
          <a:prstGeom prst="ellipse">
            <a:avLst/>
          </a:prstGeom>
          <a:solidFill>
            <a:srgbClr val="EA9999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3</a:t>
            </a:r>
          </a:p>
        </p:txBody>
      </p:sp>
      <p:sp>
        <p:nvSpPr>
          <p:cNvPr id="1310" name="Shape 1310"/>
          <p:cNvSpPr/>
          <p:nvPr/>
        </p:nvSpPr>
        <p:spPr>
          <a:xfrm>
            <a:off x="5675975" y="2770900"/>
            <a:ext cx="435300" cy="435300"/>
          </a:xfrm>
          <a:prstGeom prst="ellipse">
            <a:avLst/>
          </a:prstGeom>
          <a:solidFill>
            <a:srgbClr val="EA9999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4</a:t>
            </a:r>
          </a:p>
        </p:txBody>
      </p:sp>
      <p:sp>
        <p:nvSpPr>
          <p:cNvPr id="1311" name="Shape 1311"/>
          <p:cNvSpPr/>
          <p:nvPr/>
        </p:nvSpPr>
        <p:spPr>
          <a:xfrm>
            <a:off x="4824800" y="4103100"/>
            <a:ext cx="435300" cy="435300"/>
          </a:xfrm>
          <a:prstGeom prst="ellipse">
            <a:avLst/>
          </a:prstGeom>
          <a:solidFill>
            <a:srgbClr val="EA9999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</a:t>
            </a:r>
          </a:p>
        </p:txBody>
      </p:sp>
      <p:cxnSp>
        <p:nvCxnSpPr>
          <p:cNvPr id="1312" name="Shape 1312"/>
          <p:cNvCxnSpPr>
            <a:stCxn id="1306" idx="3"/>
            <a:endCxn id="1311" idx="0"/>
          </p:cNvCxnSpPr>
          <p:nvPr/>
        </p:nvCxnSpPr>
        <p:spPr>
          <a:xfrm flipH="1">
            <a:off x="5042523" y="3762377"/>
            <a:ext cx="147600" cy="340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13" name="Shape 1313"/>
          <p:cNvSpPr/>
          <p:nvPr/>
        </p:nvSpPr>
        <p:spPr>
          <a:xfrm>
            <a:off x="6104275" y="3390825"/>
            <a:ext cx="435300" cy="435300"/>
          </a:xfrm>
          <a:prstGeom prst="ellipse">
            <a:avLst/>
          </a:prstGeom>
          <a:solidFill>
            <a:srgbClr val="EA9999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7</a:t>
            </a:r>
          </a:p>
        </p:txBody>
      </p:sp>
      <p:cxnSp>
        <p:nvCxnSpPr>
          <p:cNvPr id="1314" name="Shape 1314"/>
          <p:cNvCxnSpPr>
            <a:stCxn id="1313" idx="0"/>
            <a:endCxn id="1310" idx="5"/>
          </p:cNvCxnSpPr>
          <p:nvPr/>
        </p:nvCxnSpPr>
        <p:spPr>
          <a:xfrm rot="10800000">
            <a:off x="6047425" y="3142425"/>
            <a:ext cx="2745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15" name="Shape 1315"/>
          <p:cNvCxnSpPr>
            <a:stCxn id="1316" idx="0"/>
            <a:endCxn id="1313" idx="5"/>
          </p:cNvCxnSpPr>
          <p:nvPr/>
        </p:nvCxnSpPr>
        <p:spPr>
          <a:xfrm rot="10800000">
            <a:off x="6475925" y="3762527"/>
            <a:ext cx="120600" cy="327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16" name="Shape 1316"/>
          <p:cNvSpPr/>
          <p:nvPr/>
        </p:nvSpPr>
        <p:spPr>
          <a:xfrm>
            <a:off x="6378875" y="4090127"/>
            <a:ext cx="435300" cy="435300"/>
          </a:xfrm>
          <a:prstGeom prst="ellipse">
            <a:avLst/>
          </a:prstGeom>
          <a:solidFill>
            <a:srgbClr val="EA9999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9</a:t>
            </a:r>
          </a:p>
        </p:txBody>
      </p:sp>
      <p:sp>
        <p:nvSpPr>
          <p:cNvPr id="1317" name="Shape 1317"/>
          <p:cNvSpPr/>
          <p:nvPr/>
        </p:nvSpPr>
        <p:spPr>
          <a:xfrm>
            <a:off x="5867650" y="4090127"/>
            <a:ext cx="435300" cy="435300"/>
          </a:xfrm>
          <a:prstGeom prst="ellipse">
            <a:avLst/>
          </a:prstGeom>
          <a:solidFill>
            <a:srgbClr val="EA9999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5</a:t>
            </a:r>
          </a:p>
        </p:txBody>
      </p:sp>
      <p:cxnSp>
        <p:nvCxnSpPr>
          <p:cNvPr id="1318" name="Shape 1318"/>
          <p:cNvCxnSpPr>
            <a:stCxn id="1313" idx="3"/>
            <a:endCxn id="1317" idx="0"/>
          </p:cNvCxnSpPr>
          <p:nvPr/>
        </p:nvCxnSpPr>
        <p:spPr>
          <a:xfrm flipH="1">
            <a:off x="6085223" y="3762377"/>
            <a:ext cx="82800" cy="327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19" name="Shape 1319"/>
          <p:cNvSpPr/>
          <p:nvPr/>
        </p:nvSpPr>
        <p:spPr>
          <a:xfrm>
            <a:off x="7453725" y="3429425"/>
            <a:ext cx="435300" cy="435300"/>
          </a:xfrm>
          <a:prstGeom prst="ellipse">
            <a:avLst/>
          </a:prstGeom>
          <a:solidFill>
            <a:srgbClr val="93C47D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1</a:t>
            </a:r>
          </a:p>
        </p:txBody>
      </p:sp>
      <p:cxnSp>
        <p:nvCxnSpPr>
          <p:cNvPr id="1320" name="Shape 1320"/>
          <p:cNvCxnSpPr>
            <a:stCxn id="1319" idx="0"/>
            <a:endCxn id="1321" idx="3"/>
          </p:cNvCxnSpPr>
          <p:nvPr/>
        </p:nvCxnSpPr>
        <p:spPr>
          <a:xfrm flipH="1" rot="10800000">
            <a:off x="7671375" y="3181025"/>
            <a:ext cx="395700" cy="248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21" name="Shape 1321"/>
          <p:cNvSpPr/>
          <p:nvPr/>
        </p:nvSpPr>
        <p:spPr>
          <a:xfrm>
            <a:off x="8003325" y="2809500"/>
            <a:ext cx="435300" cy="435300"/>
          </a:xfrm>
          <a:prstGeom prst="ellipse">
            <a:avLst/>
          </a:prstGeom>
          <a:solidFill>
            <a:srgbClr val="93C47D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</a:t>
            </a:r>
          </a:p>
        </p:txBody>
      </p:sp>
      <p:sp>
        <p:nvSpPr>
          <p:cNvPr id="1322" name="Shape 1322"/>
          <p:cNvSpPr txBox="1"/>
          <p:nvPr/>
        </p:nvSpPr>
        <p:spPr>
          <a:xfrm>
            <a:off x="2850298" y="4577001"/>
            <a:ext cx="15753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Incomplete</a:t>
            </a:r>
          </a:p>
        </p:txBody>
      </p:sp>
      <p:sp>
        <p:nvSpPr>
          <p:cNvPr id="1323" name="Shape 1323"/>
          <p:cNvSpPr txBox="1"/>
          <p:nvPr/>
        </p:nvSpPr>
        <p:spPr>
          <a:xfrm>
            <a:off x="4707900" y="4592925"/>
            <a:ext cx="21849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Lacks min-heap property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Shape 13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Typical Representation of a Heap</a:t>
            </a:r>
          </a:p>
        </p:txBody>
      </p:sp>
      <p:sp>
        <p:nvSpPr>
          <p:cNvPr id="1329" name="Shape 13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We could use a Node class...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1330" name="Shape 1330"/>
          <p:cNvSpPr/>
          <p:nvPr/>
        </p:nvSpPr>
        <p:spPr>
          <a:xfrm>
            <a:off x="7048168" y="13718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1" name="Shape 1331"/>
          <p:cNvSpPr txBox="1"/>
          <p:nvPr/>
        </p:nvSpPr>
        <p:spPr>
          <a:xfrm>
            <a:off x="7139234" y="13962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332" name="Shape 1332"/>
          <p:cNvSpPr/>
          <p:nvPr/>
        </p:nvSpPr>
        <p:spPr>
          <a:xfrm>
            <a:off x="6376340" y="21750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3" name="Shape 1333"/>
          <p:cNvSpPr txBox="1"/>
          <p:nvPr/>
        </p:nvSpPr>
        <p:spPr>
          <a:xfrm>
            <a:off x="6467406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334" name="Shape 1334"/>
          <p:cNvSpPr/>
          <p:nvPr/>
        </p:nvSpPr>
        <p:spPr>
          <a:xfrm>
            <a:off x="7719996" y="218097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5" name="Shape 1335"/>
          <p:cNvSpPr txBox="1"/>
          <p:nvPr/>
        </p:nvSpPr>
        <p:spPr>
          <a:xfrm>
            <a:off x="7811062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336" name="Shape 1336"/>
          <p:cNvSpPr/>
          <p:nvPr/>
        </p:nvSpPr>
        <p:spPr>
          <a:xfrm>
            <a:off x="8018612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7" name="Shape 1337"/>
          <p:cNvSpPr txBox="1"/>
          <p:nvPr/>
        </p:nvSpPr>
        <p:spPr>
          <a:xfrm>
            <a:off x="8109652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338" name="Shape 1338"/>
          <p:cNvSpPr/>
          <p:nvPr/>
        </p:nvSpPr>
        <p:spPr>
          <a:xfrm>
            <a:off x="7496079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9" name="Shape 1339"/>
          <p:cNvSpPr txBox="1"/>
          <p:nvPr/>
        </p:nvSpPr>
        <p:spPr>
          <a:xfrm>
            <a:off x="7587119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340" name="Shape 1340"/>
          <p:cNvSpPr/>
          <p:nvPr/>
        </p:nvSpPr>
        <p:spPr>
          <a:xfrm>
            <a:off x="6671149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1" name="Shape 1341"/>
          <p:cNvSpPr txBox="1"/>
          <p:nvPr/>
        </p:nvSpPr>
        <p:spPr>
          <a:xfrm>
            <a:off x="6762190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342" name="Shape 1342"/>
          <p:cNvSpPr/>
          <p:nvPr/>
        </p:nvSpPr>
        <p:spPr>
          <a:xfrm>
            <a:off x="6141841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3" name="Shape 1343"/>
          <p:cNvSpPr txBox="1"/>
          <p:nvPr/>
        </p:nvSpPr>
        <p:spPr>
          <a:xfrm>
            <a:off x="6239657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344" name="Shape 1344"/>
          <p:cNvCxnSpPr>
            <a:endCxn id="1332" idx="7"/>
          </p:cNvCxnSpPr>
          <p:nvPr/>
        </p:nvCxnSpPr>
        <p:spPr>
          <a:xfrm flipH="1">
            <a:off x="6764280" y="1760661"/>
            <a:ext cx="354000" cy="480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45" name="Shape 1345"/>
          <p:cNvCxnSpPr>
            <a:stCxn id="1330" idx="5"/>
            <a:endCxn id="1334" idx="1"/>
          </p:cNvCxnSpPr>
          <p:nvPr/>
        </p:nvCxnSpPr>
        <p:spPr>
          <a:xfrm>
            <a:off x="7436108" y="1759740"/>
            <a:ext cx="350400" cy="48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46" name="Shape 1346"/>
          <p:cNvCxnSpPr>
            <a:stCxn id="1332" idx="4"/>
            <a:endCxn id="1342" idx="0"/>
          </p:cNvCxnSpPr>
          <p:nvPr/>
        </p:nvCxnSpPr>
        <p:spPr>
          <a:xfrm flipH="1">
            <a:off x="6368990" y="2629501"/>
            <a:ext cx="2346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47" name="Shape 1347"/>
          <p:cNvCxnSpPr>
            <a:stCxn id="1332" idx="4"/>
            <a:endCxn id="1340" idx="0"/>
          </p:cNvCxnSpPr>
          <p:nvPr/>
        </p:nvCxnSpPr>
        <p:spPr>
          <a:xfrm>
            <a:off x="6603590" y="2629501"/>
            <a:ext cx="2949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48" name="Shape 1348"/>
          <p:cNvCxnSpPr>
            <a:stCxn id="1334" idx="4"/>
            <a:endCxn id="1338" idx="0"/>
          </p:cNvCxnSpPr>
          <p:nvPr/>
        </p:nvCxnSpPr>
        <p:spPr>
          <a:xfrm flipH="1">
            <a:off x="7723446" y="2635476"/>
            <a:ext cx="2238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49" name="Shape 1349"/>
          <p:cNvCxnSpPr>
            <a:stCxn id="1334" idx="4"/>
            <a:endCxn id="1336" idx="0"/>
          </p:cNvCxnSpPr>
          <p:nvPr/>
        </p:nvCxnSpPr>
        <p:spPr>
          <a:xfrm>
            <a:off x="7947246" y="2635476"/>
            <a:ext cx="2985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Shape 13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Typical Representation of a Heap</a:t>
            </a:r>
          </a:p>
        </p:txBody>
      </p:sp>
      <p:sp>
        <p:nvSpPr>
          <p:cNvPr id="1355" name="Shape 1355"/>
          <p:cNvSpPr txBox="1"/>
          <p:nvPr>
            <p:ph idx="1" type="body"/>
          </p:nvPr>
        </p:nvSpPr>
        <p:spPr>
          <a:xfrm>
            <a:off x="311700" y="1152475"/>
            <a:ext cx="54594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We could use a Node class...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Or we can use an array to store the items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Take advantage of the completeness of the tree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Uses less memory</a:t>
            </a:r>
          </a:p>
          <a:p>
            <a:pPr indent="-355600" lvl="1" marL="914400" rtl="0">
              <a:spcBef>
                <a:spcPts val="0"/>
              </a:spcBef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Index 0 will be unused to simplify calculations</a:t>
            </a:r>
          </a:p>
        </p:txBody>
      </p:sp>
      <p:sp>
        <p:nvSpPr>
          <p:cNvPr id="1356" name="Shape 1356"/>
          <p:cNvSpPr/>
          <p:nvPr/>
        </p:nvSpPr>
        <p:spPr>
          <a:xfrm>
            <a:off x="7048168" y="13718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7" name="Shape 1357"/>
          <p:cNvSpPr txBox="1"/>
          <p:nvPr/>
        </p:nvSpPr>
        <p:spPr>
          <a:xfrm>
            <a:off x="7139234" y="13962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358" name="Shape 1358"/>
          <p:cNvSpPr/>
          <p:nvPr/>
        </p:nvSpPr>
        <p:spPr>
          <a:xfrm>
            <a:off x="6376340" y="21750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9" name="Shape 1359"/>
          <p:cNvSpPr txBox="1"/>
          <p:nvPr/>
        </p:nvSpPr>
        <p:spPr>
          <a:xfrm>
            <a:off x="6467406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360" name="Shape 1360"/>
          <p:cNvSpPr/>
          <p:nvPr/>
        </p:nvSpPr>
        <p:spPr>
          <a:xfrm>
            <a:off x="7719996" y="218097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1" name="Shape 1361"/>
          <p:cNvSpPr txBox="1"/>
          <p:nvPr/>
        </p:nvSpPr>
        <p:spPr>
          <a:xfrm>
            <a:off x="7811062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362" name="Shape 1362"/>
          <p:cNvSpPr/>
          <p:nvPr/>
        </p:nvSpPr>
        <p:spPr>
          <a:xfrm>
            <a:off x="8018612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3" name="Shape 1363"/>
          <p:cNvSpPr txBox="1"/>
          <p:nvPr/>
        </p:nvSpPr>
        <p:spPr>
          <a:xfrm>
            <a:off x="8109652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364" name="Shape 1364"/>
          <p:cNvSpPr/>
          <p:nvPr/>
        </p:nvSpPr>
        <p:spPr>
          <a:xfrm>
            <a:off x="7496079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5" name="Shape 1365"/>
          <p:cNvSpPr txBox="1"/>
          <p:nvPr/>
        </p:nvSpPr>
        <p:spPr>
          <a:xfrm>
            <a:off x="7587119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366" name="Shape 1366"/>
          <p:cNvSpPr/>
          <p:nvPr/>
        </p:nvSpPr>
        <p:spPr>
          <a:xfrm>
            <a:off x="6671149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7" name="Shape 1367"/>
          <p:cNvSpPr txBox="1"/>
          <p:nvPr/>
        </p:nvSpPr>
        <p:spPr>
          <a:xfrm>
            <a:off x="6762190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368" name="Shape 1368"/>
          <p:cNvSpPr/>
          <p:nvPr/>
        </p:nvSpPr>
        <p:spPr>
          <a:xfrm>
            <a:off x="6141841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9" name="Shape 1369"/>
          <p:cNvSpPr txBox="1"/>
          <p:nvPr/>
        </p:nvSpPr>
        <p:spPr>
          <a:xfrm>
            <a:off x="6239657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370" name="Shape 1370"/>
          <p:cNvCxnSpPr>
            <a:endCxn id="1358" idx="7"/>
          </p:cNvCxnSpPr>
          <p:nvPr/>
        </p:nvCxnSpPr>
        <p:spPr>
          <a:xfrm flipH="1">
            <a:off x="6764280" y="1760661"/>
            <a:ext cx="354000" cy="480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71" name="Shape 1371"/>
          <p:cNvCxnSpPr>
            <a:stCxn id="1356" idx="5"/>
            <a:endCxn id="1360" idx="1"/>
          </p:cNvCxnSpPr>
          <p:nvPr/>
        </p:nvCxnSpPr>
        <p:spPr>
          <a:xfrm>
            <a:off x="7436108" y="1759740"/>
            <a:ext cx="350400" cy="48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72" name="Shape 1372"/>
          <p:cNvCxnSpPr>
            <a:stCxn id="1358" idx="4"/>
            <a:endCxn id="1368" idx="0"/>
          </p:cNvCxnSpPr>
          <p:nvPr/>
        </p:nvCxnSpPr>
        <p:spPr>
          <a:xfrm flipH="1">
            <a:off x="6368990" y="2629501"/>
            <a:ext cx="2346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73" name="Shape 1373"/>
          <p:cNvCxnSpPr>
            <a:stCxn id="1358" idx="4"/>
            <a:endCxn id="1366" idx="0"/>
          </p:cNvCxnSpPr>
          <p:nvPr/>
        </p:nvCxnSpPr>
        <p:spPr>
          <a:xfrm>
            <a:off x="6603590" y="2629501"/>
            <a:ext cx="2949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74" name="Shape 1374"/>
          <p:cNvCxnSpPr>
            <a:stCxn id="1360" idx="4"/>
            <a:endCxn id="1364" idx="0"/>
          </p:cNvCxnSpPr>
          <p:nvPr/>
        </p:nvCxnSpPr>
        <p:spPr>
          <a:xfrm flipH="1">
            <a:off x="7723446" y="2635476"/>
            <a:ext cx="2238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75" name="Shape 1375"/>
          <p:cNvCxnSpPr>
            <a:stCxn id="1360" idx="4"/>
            <a:endCxn id="1362" idx="0"/>
          </p:cNvCxnSpPr>
          <p:nvPr/>
        </p:nvCxnSpPr>
        <p:spPr>
          <a:xfrm>
            <a:off x="7947246" y="2635476"/>
            <a:ext cx="2985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1376" name="Shape 1376"/>
          <p:cNvGrpSpPr/>
          <p:nvPr/>
        </p:nvGrpSpPr>
        <p:grpSpPr>
          <a:xfrm>
            <a:off x="5851654" y="3984694"/>
            <a:ext cx="1461280" cy="364755"/>
            <a:chOff x="2381000" y="6442200"/>
            <a:chExt cx="1822500" cy="466200"/>
          </a:xfrm>
        </p:grpSpPr>
        <p:sp>
          <p:nvSpPr>
            <p:cNvPr id="1377" name="Shape 1377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378" name="Shape 1378"/>
            <p:cNvCxnSpPr>
              <a:endCxn id="1377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379" name="Shape 1379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380" name="Shape 1380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381" name="Shape 1381"/>
          <p:cNvGrpSpPr/>
          <p:nvPr/>
        </p:nvGrpSpPr>
        <p:grpSpPr>
          <a:xfrm>
            <a:off x="7312946" y="3984694"/>
            <a:ext cx="1461281" cy="364755"/>
            <a:chOff x="2381000" y="6442200"/>
            <a:chExt cx="1822500" cy="466200"/>
          </a:xfrm>
        </p:grpSpPr>
        <p:sp>
          <p:nvSpPr>
            <p:cNvPr id="1382" name="Shape 1382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383" name="Shape 1383"/>
            <p:cNvCxnSpPr>
              <a:endCxn id="1382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384" name="Shape 1384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385" name="Shape 1385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1386" name="Shape 1386"/>
          <p:cNvSpPr txBox="1"/>
          <p:nvPr/>
        </p:nvSpPr>
        <p:spPr>
          <a:xfrm>
            <a:off x="62164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387" name="Shape 1387"/>
          <p:cNvSpPr txBox="1"/>
          <p:nvPr/>
        </p:nvSpPr>
        <p:spPr>
          <a:xfrm>
            <a:off x="6582300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388" name="Shape 1388"/>
          <p:cNvSpPr txBox="1"/>
          <p:nvPr/>
        </p:nvSpPr>
        <p:spPr>
          <a:xfrm>
            <a:off x="69481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389" name="Shape 1389"/>
          <p:cNvSpPr txBox="1"/>
          <p:nvPr/>
        </p:nvSpPr>
        <p:spPr>
          <a:xfrm>
            <a:off x="73129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390" name="Shape 1390"/>
          <p:cNvSpPr txBox="1"/>
          <p:nvPr/>
        </p:nvSpPr>
        <p:spPr>
          <a:xfrm>
            <a:off x="767777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391" name="Shape 1391"/>
          <p:cNvSpPr txBox="1"/>
          <p:nvPr/>
        </p:nvSpPr>
        <p:spPr>
          <a:xfrm>
            <a:off x="804360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392" name="Shape 1392"/>
          <p:cNvSpPr txBox="1"/>
          <p:nvPr/>
        </p:nvSpPr>
        <p:spPr>
          <a:xfrm>
            <a:off x="840942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1393" name="Shape 1393"/>
          <p:cNvCxnSpPr/>
          <p:nvPr/>
        </p:nvCxnSpPr>
        <p:spPr>
          <a:xfrm>
            <a:off x="5854875" y="399450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94" name="Shape 1394"/>
          <p:cNvCxnSpPr/>
          <p:nvPr/>
        </p:nvCxnSpPr>
        <p:spPr>
          <a:xfrm flipH="1">
            <a:off x="5858000" y="399555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9DAF8"/>
        </a:solidFill>
      </p:bgPr>
    </p:bg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Shape 139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A Heap of Brain Teasers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0" name="Shape 1400"/>
          <p:cNvSpPr txBox="1"/>
          <p:nvPr>
            <p:ph idx="1" type="body"/>
          </p:nvPr>
        </p:nvSpPr>
        <p:spPr>
          <a:xfrm>
            <a:off x="311700" y="771475"/>
            <a:ext cx="52548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Is there any relationship between two nodes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i="1"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where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≠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?</a:t>
            </a:r>
          </a:p>
        </p:txBody>
      </p:sp>
      <p:grpSp>
        <p:nvGrpSpPr>
          <p:cNvPr id="1401" name="Shape 1401"/>
          <p:cNvGrpSpPr/>
          <p:nvPr/>
        </p:nvGrpSpPr>
        <p:grpSpPr>
          <a:xfrm>
            <a:off x="5851654" y="3984694"/>
            <a:ext cx="1461280" cy="364755"/>
            <a:chOff x="2381000" y="6442200"/>
            <a:chExt cx="1822500" cy="466200"/>
          </a:xfrm>
        </p:grpSpPr>
        <p:sp>
          <p:nvSpPr>
            <p:cNvPr id="1402" name="Shape 1402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403" name="Shape 1403"/>
            <p:cNvCxnSpPr>
              <a:endCxn id="1402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04" name="Shape 1404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05" name="Shape 1405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406" name="Shape 1406"/>
          <p:cNvGrpSpPr/>
          <p:nvPr/>
        </p:nvGrpSpPr>
        <p:grpSpPr>
          <a:xfrm>
            <a:off x="7312946" y="3984694"/>
            <a:ext cx="1461281" cy="364755"/>
            <a:chOff x="2381000" y="6442200"/>
            <a:chExt cx="1822500" cy="466200"/>
          </a:xfrm>
        </p:grpSpPr>
        <p:sp>
          <p:nvSpPr>
            <p:cNvPr id="1407" name="Shape 1407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408" name="Shape 1408"/>
            <p:cNvCxnSpPr>
              <a:endCxn id="1407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09" name="Shape 1409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10" name="Shape 1410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1411" name="Shape 1411"/>
          <p:cNvSpPr txBox="1"/>
          <p:nvPr/>
        </p:nvSpPr>
        <p:spPr>
          <a:xfrm>
            <a:off x="62164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412" name="Shape 1412"/>
          <p:cNvSpPr txBox="1"/>
          <p:nvPr/>
        </p:nvSpPr>
        <p:spPr>
          <a:xfrm>
            <a:off x="6582300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413" name="Shape 1413"/>
          <p:cNvSpPr txBox="1"/>
          <p:nvPr/>
        </p:nvSpPr>
        <p:spPr>
          <a:xfrm>
            <a:off x="69481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414" name="Shape 1414"/>
          <p:cNvSpPr txBox="1"/>
          <p:nvPr/>
        </p:nvSpPr>
        <p:spPr>
          <a:xfrm>
            <a:off x="73129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415" name="Shape 1415"/>
          <p:cNvSpPr txBox="1"/>
          <p:nvPr/>
        </p:nvSpPr>
        <p:spPr>
          <a:xfrm>
            <a:off x="767777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416" name="Shape 1416"/>
          <p:cNvSpPr txBox="1"/>
          <p:nvPr/>
        </p:nvSpPr>
        <p:spPr>
          <a:xfrm>
            <a:off x="804360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417" name="Shape 1417"/>
          <p:cNvSpPr txBox="1"/>
          <p:nvPr/>
        </p:nvSpPr>
        <p:spPr>
          <a:xfrm>
            <a:off x="840942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418" name="Shape 1418"/>
          <p:cNvSpPr/>
          <p:nvPr/>
        </p:nvSpPr>
        <p:spPr>
          <a:xfrm>
            <a:off x="7048168" y="13718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9" name="Shape 1419"/>
          <p:cNvSpPr txBox="1"/>
          <p:nvPr/>
        </p:nvSpPr>
        <p:spPr>
          <a:xfrm>
            <a:off x="7139234" y="13962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420" name="Shape 1420"/>
          <p:cNvSpPr/>
          <p:nvPr/>
        </p:nvSpPr>
        <p:spPr>
          <a:xfrm>
            <a:off x="6376340" y="21750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1" name="Shape 1421"/>
          <p:cNvSpPr txBox="1"/>
          <p:nvPr/>
        </p:nvSpPr>
        <p:spPr>
          <a:xfrm>
            <a:off x="6467406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422" name="Shape 1422"/>
          <p:cNvSpPr/>
          <p:nvPr/>
        </p:nvSpPr>
        <p:spPr>
          <a:xfrm>
            <a:off x="7719996" y="218097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3" name="Shape 1423"/>
          <p:cNvSpPr txBox="1"/>
          <p:nvPr/>
        </p:nvSpPr>
        <p:spPr>
          <a:xfrm>
            <a:off x="7811062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424" name="Shape 1424"/>
          <p:cNvSpPr/>
          <p:nvPr/>
        </p:nvSpPr>
        <p:spPr>
          <a:xfrm>
            <a:off x="8018612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5" name="Shape 1425"/>
          <p:cNvSpPr txBox="1"/>
          <p:nvPr/>
        </p:nvSpPr>
        <p:spPr>
          <a:xfrm>
            <a:off x="8109652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426" name="Shape 1426"/>
          <p:cNvSpPr/>
          <p:nvPr/>
        </p:nvSpPr>
        <p:spPr>
          <a:xfrm>
            <a:off x="7496079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7" name="Shape 1427"/>
          <p:cNvSpPr txBox="1"/>
          <p:nvPr/>
        </p:nvSpPr>
        <p:spPr>
          <a:xfrm>
            <a:off x="7587119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428" name="Shape 1428"/>
          <p:cNvSpPr/>
          <p:nvPr/>
        </p:nvSpPr>
        <p:spPr>
          <a:xfrm>
            <a:off x="6671149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9" name="Shape 1429"/>
          <p:cNvSpPr txBox="1"/>
          <p:nvPr/>
        </p:nvSpPr>
        <p:spPr>
          <a:xfrm>
            <a:off x="6762190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430" name="Shape 1430"/>
          <p:cNvSpPr/>
          <p:nvPr/>
        </p:nvSpPr>
        <p:spPr>
          <a:xfrm>
            <a:off x="6141841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1" name="Shape 1431"/>
          <p:cNvSpPr txBox="1"/>
          <p:nvPr/>
        </p:nvSpPr>
        <p:spPr>
          <a:xfrm>
            <a:off x="6239657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432" name="Shape 1432"/>
          <p:cNvCxnSpPr>
            <a:endCxn id="1420" idx="7"/>
          </p:cNvCxnSpPr>
          <p:nvPr/>
        </p:nvCxnSpPr>
        <p:spPr>
          <a:xfrm flipH="1">
            <a:off x="6764280" y="1760661"/>
            <a:ext cx="354000" cy="480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33" name="Shape 1433"/>
          <p:cNvCxnSpPr>
            <a:stCxn id="1418" idx="5"/>
            <a:endCxn id="1422" idx="1"/>
          </p:cNvCxnSpPr>
          <p:nvPr/>
        </p:nvCxnSpPr>
        <p:spPr>
          <a:xfrm>
            <a:off x="7436108" y="1759740"/>
            <a:ext cx="350400" cy="48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34" name="Shape 1434"/>
          <p:cNvCxnSpPr>
            <a:stCxn id="1420" idx="4"/>
            <a:endCxn id="1430" idx="0"/>
          </p:cNvCxnSpPr>
          <p:nvPr/>
        </p:nvCxnSpPr>
        <p:spPr>
          <a:xfrm flipH="1">
            <a:off x="6368990" y="2629501"/>
            <a:ext cx="2346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35" name="Shape 1435"/>
          <p:cNvCxnSpPr>
            <a:stCxn id="1420" idx="4"/>
            <a:endCxn id="1428" idx="0"/>
          </p:cNvCxnSpPr>
          <p:nvPr/>
        </p:nvCxnSpPr>
        <p:spPr>
          <a:xfrm>
            <a:off x="6603590" y="2629501"/>
            <a:ext cx="2949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36" name="Shape 1436"/>
          <p:cNvCxnSpPr>
            <a:stCxn id="1422" idx="4"/>
            <a:endCxn id="1426" idx="0"/>
          </p:cNvCxnSpPr>
          <p:nvPr/>
        </p:nvCxnSpPr>
        <p:spPr>
          <a:xfrm flipH="1">
            <a:off x="7723446" y="2635476"/>
            <a:ext cx="2238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37" name="Shape 1437"/>
          <p:cNvCxnSpPr>
            <a:stCxn id="1422" idx="4"/>
            <a:endCxn id="1424" idx="0"/>
          </p:cNvCxnSpPr>
          <p:nvPr/>
        </p:nvCxnSpPr>
        <p:spPr>
          <a:xfrm>
            <a:off x="7947246" y="2635476"/>
            <a:ext cx="2985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38" name="Shape 1438"/>
          <p:cNvCxnSpPr/>
          <p:nvPr/>
        </p:nvCxnSpPr>
        <p:spPr>
          <a:xfrm>
            <a:off x="5854875" y="399450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39" name="Shape 1439"/>
          <p:cNvCxnSpPr/>
          <p:nvPr/>
        </p:nvCxnSpPr>
        <p:spPr>
          <a:xfrm flipH="1">
            <a:off x="5858000" y="399555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Shape 144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A Heap of Brain Teasers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5" name="Shape 1445"/>
          <p:cNvSpPr txBox="1"/>
          <p:nvPr>
            <p:ph idx="1" type="body"/>
          </p:nvPr>
        </p:nvSpPr>
        <p:spPr>
          <a:xfrm>
            <a:off x="311700" y="771475"/>
            <a:ext cx="52548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Is there any relationship between two nodes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i="1"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where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≠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?</a:t>
            </a:r>
            <a:r>
              <a:rPr lang="en"/>
              <a:t> </a:t>
            </a:r>
            <a:r>
              <a:rPr lang="en">
                <a:solidFill>
                  <a:srgbClr val="FF0000"/>
                </a:solidFill>
              </a:rPr>
              <a:t>No.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grpSp>
        <p:nvGrpSpPr>
          <p:cNvPr id="1446" name="Shape 1446"/>
          <p:cNvGrpSpPr/>
          <p:nvPr/>
        </p:nvGrpSpPr>
        <p:grpSpPr>
          <a:xfrm>
            <a:off x="5851654" y="3984694"/>
            <a:ext cx="1461280" cy="364755"/>
            <a:chOff x="2381000" y="6442200"/>
            <a:chExt cx="1822500" cy="466200"/>
          </a:xfrm>
        </p:grpSpPr>
        <p:sp>
          <p:nvSpPr>
            <p:cNvPr id="1447" name="Shape 1447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448" name="Shape 1448"/>
            <p:cNvCxnSpPr>
              <a:endCxn id="1447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49" name="Shape 1449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50" name="Shape 1450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451" name="Shape 1451"/>
          <p:cNvGrpSpPr/>
          <p:nvPr/>
        </p:nvGrpSpPr>
        <p:grpSpPr>
          <a:xfrm>
            <a:off x="7312946" y="3984694"/>
            <a:ext cx="1461281" cy="364755"/>
            <a:chOff x="2381000" y="6442200"/>
            <a:chExt cx="1822500" cy="466200"/>
          </a:xfrm>
        </p:grpSpPr>
        <p:sp>
          <p:nvSpPr>
            <p:cNvPr id="1452" name="Shape 1452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453" name="Shape 1453"/>
            <p:cNvCxnSpPr>
              <a:endCxn id="1452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54" name="Shape 1454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55" name="Shape 1455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1456" name="Shape 1456"/>
          <p:cNvSpPr txBox="1"/>
          <p:nvPr/>
        </p:nvSpPr>
        <p:spPr>
          <a:xfrm>
            <a:off x="62164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457" name="Shape 1457"/>
          <p:cNvSpPr txBox="1"/>
          <p:nvPr/>
        </p:nvSpPr>
        <p:spPr>
          <a:xfrm>
            <a:off x="6582300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458" name="Shape 1458"/>
          <p:cNvSpPr txBox="1"/>
          <p:nvPr/>
        </p:nvSpPr>
        <p:spPr>
          <a:xfrm>
            <a:off x="69481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459" name="Shape 1459"/>
          <p:cNvSpPr txBox="1"/>
          <p:nvPr/>
        </p:nvSpPr>
        <p:spPr>
          <a:xfrm>
            <a:off x="73129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460" name="Shape 1460"/>
          <p:cNvSpPr txBox="1"/>
          <p:nvPr/>
        </p:nvSpPr>
        <p:spPr>
          <a:xfrm>
            <a:off x="767777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461" name="Shape 1461"/>
          <p:cNvSpPr txBox="1"/>
          <p:nvPr/>
        </p:nvSpPr>
        <p:spPr>
          <a:xfrm>
            <a:off x="804360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462" name="Shape 1462"/>
          <p:cNvSpPr txBox="1"/>
          <p:nvPr/>
        </p:nvSpPr>
        <p:spPr>
          <a:xfrm>
            <a:off x="840942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463" name="Shape 1463"/>
          <p:cNvSpPr/>
          <p:nvPr/>
        </p:nvSpPr>
        <p:spPr>
          <a:xfrm>
            <a:off x="7048168" y="13718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4" name="Shape 1464"/>
          <p:cNvSpPr txBox="1"/>
          <p:nvPr/>
        </p:nvSpPr>
        <p:spPr>
          <a:xfrm>
            <a:off x="7139234" y="13962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465" name="Shape 1465"/>
          <p:cNvSpPr/>
          <p:nvPr/>
        </p:nvSpPr>
        <p:spPr>
          <a:xfrm>
            <a:off x="6376340" y="21750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6" name="Shape 1466"/>
          <p:cNvSpPr txBox="1"/>
          <p:nvPr/>
        </p:nvSpPr>
        <p:spPr>
          <a:xfrm>
            <a:off x="6467406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467" name="Shape 1467"/>
          <p:cNvSpPr/>
          <p:nvPr/>
        </p:nvSpPr>
        <p:spPr>
          <a:xfrm>
            <a:off x="7719996" y="218097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8" name="Shape 1468"/>
          <p:cNvSpPr txBox="1"/>
          <p:nvPr/>
        </p:nvSpPr>
        <p:spPr>
          <a:xfrm>
            <a:off x="7811062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469" name="Shape 1469"/>
          <p:cNvSpPr/>
          <p:nvPr/>
        </p:nvSpPr>
        <p:spPr>
          <a:xfrm>
            <a:off x="8018612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0" name="Shape 1470"/>
          <p:cNvSpPr txBox="1"/>
          <p:nvPr/>
        </p:nvSpPr>
        <p:spPr>
          <a:xfrm>
            <a:off x="8109652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471" name="Shape 1471"/>
          <p:cNvSpPr/>
          <p:nvPr/>
        </p:nvSpPr>
        <p:spPr>
          <a:xfrm>
            <a:off x="7496079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2" name="Shape 1472"/>
          <p:cNvSpPr txBox="1"/>
          <p:nvPr/>
        </p:nvSpPr>
        <p:spPr>
          <a:xfrm>
            <a:off x="7587119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473" name="Shape 1473"/>
          <p:cNvSpPr/>
          <p:nvPr/>
        </p:nvSpPr>
        <p:spPr>
          <a:xfrm>
            <a:off x="6671149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4" name="Shape 1474"/>
          <p:cNvSpPr txBox="1"/>
          <p:nvPr/>
        </p:nvSpPr>
        <p:spPr>
          <a:xfrm>
            <a:off x="6762190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475" name="Shape 1475"/>
          <p:cNvSpPr/>
          <p:nvPr/>
        </p:nvSpPr>
        <p:spPr>
          <a:xfrm>
            <a:off x="6141841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6" name="Shape 1476"/>
          <p:cNvSpPr txBox="1"/>
          <p:nvPr/>
        </p:nvSpPr>
        <p:spPr>
          <a:xfrm>
            <a:off x="6239657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477" name="Shape 1477"/>
          <p:cNvCxnSpPr>
            <a:endCxn id="1465" idx="7"/>
          </p:cNvCxnSpPr>
          <p:nvPr/>
        </p:nvCxnSpPr>
        <p:spPr>
          <a:xfrm flipH="1">
            <a:off x="6764280" y="1760661"/>
            <a:ext cx="354000" cy="480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78" name="Shape 1478"/>
          <p:cNvCxnSpPr>
            <a:stCxn id="1463" idx="5"/>
            <a:endCxn id="1467" idx="1"/>
          </p:cNvCxnSpPr>
          <p:nvPr/>
        </p:nvCxnSpPr>
        <p:spPr>
          <a:xfrm>
            <a:off x="7436108" y="1759740"/>
            <a:ext cx="350400" cy="48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79" name="Shape 1479"/>
          <p:cNvCxnSpPr>
            <a:stCxn id="1465" idx="4"/>
            <a:endCxn id="1475" idx="0"/>
          </p:cNvCxnSpPr>
          <p:nvPr/>
        </p:nvCxnSpPr>
        <p:spPr>
          <a:xfrm flipH="1">
            <a:off x="6368990" y="2629501"/>
            <a:ext cx="2346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80" name="Shape 1480"/>
          <p:cNvCxnSpPr>
            <a:stCxn id="1465" idx="4"/>
            <a:endCxn id="1473" idx="0"/>
          </p:cNvCxnSpPr>
          <p:nvPr/>
        </p:nvCxnSpPr>
        <p:spPr>
          <a:xfrm>
            <a:off x="6603590" y="2629501"/>
            <a:ext cx="2949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81" name="Shape 1481"/>
          <p:cNvCxnSpPr>
            <a:stCxn id="1467" idx="4"/>
            <a:endCxn id="1471" idx="0"/>
          </p:cNvCxnSpPr>
          <p:nvPr/>
        </p:nvCxnSpPr>
        <p:spPr>
          <a:xfrm flipH="1">
            <a:off x="7723446" y="2635476"/>
            <a:ext cx="2238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82" name="Shape 1482"/>
          <p:cNvCxnSpPr>
            <a:stCxn id="1467" idx="4"/>
            <a:endCxn id="1469" idx="0"/>
          </p:cNvCxnSpPr>
          <p:nvPr/>
        </p:nvCxnSpPr>
        <p:spPr>
          <a:xfrm>
            <a:off x="7947246" y="2635476"/>
            <a:ext cx="2985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83" name="Shape 1483"/>
          <p:cNvCxnSpPr/>
          <p:nvPr/>
        </p:nvCxnSpPr>
        <p:spPr>
          <a:xfrm>
            <a:off x="5854875" y="399450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84" name="Shape 1484"/>
          <p:cNvCxnSpPr/>
          <p:nvPr/>
        </p:nvCxnSpPr>
        <p:spPr>
          <a:xfrm flipH="1">
            <a:off x="5858000" y="399555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9DAF8"/>
        </a:solidFill>
      </p:bgPr>
    </p:bg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Shape 148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A Heap of Brain Teasers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0" name="Shape 1490"/>
          <p:cNvSpPr txBox="1"/>
          <p:nvPr>
            <p:ph idx="1" type="body"/>
          </p:nvPr>
        </p:nvSpPr>
        <p:spPr>
          <a:xfrm>
            <a:off x="311700" y="771475"/>
            <a:ext cx="52548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Is there any relationship between two nodes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i="1"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where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≠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?</a:t>
            </a:r>
            <a:r>
              <a:rPr lang="en"/>
              <a:t> </a:t>
            </a:r>
            <a:r>
              <a:rPr lang="en">
                <a:solidFill>
                  <a:srgbClr val="FF0000"/>
                </a:solidFill>
              </a:rPr>
              <a:t>No.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For a binary heap, if a node is at index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000000"/>
                </a:solidFill>
              </a:rPr>
              <a:t> of the array, what indices are its children/parent located at?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grpSp>
        <p:nvGrpSpPr>
          <p:cNvPr id="1491" name="Shape 1491"/>
          <p:cNvGrpSpPr/>
          <p:nvPr/>
        </p:nvGrpSpPr>
        <p:grpSpPr>
          <a:xfrm>
            <a:off x="5851654" y="3984694"/>
            <a:ext cx="1461280" cy="364755"/>
            <a:chOff x="2381000" y="6442200"/>
            <a:chExt cx="1822500" cy="466200"/>
          </a:xfrm>
        </p:grpSpPr>
        <p:sp>
          <p:nvSpPr>
            <p:cNvPr id="1492" name="Shape 1492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493" name="Shape 1493"/>
            <p:cNvCxnSpPr>
              <a:endCxn id="1492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94" name="Shape 1494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95" name="Shape 1495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496" name="Shape 1496"/>
          <p:cNvGrpSpPr/>
          <p:nvPr/>
        </p:nvGrpSpPr>
        <p:grpSpPr>
          <a:xfrm>
            <a:off x="7312946" y="3984694"/>
            <a:ext cx="1461281" cy="364755"/>
            <a:chOff x="2381000" y="6442200"/>
            <a:chExt cx="1822500" cy="466200"/>
          </a:xfrm>
        </p:grpSpPr>
        <p:sp>
          <p:nvSpPr>
            <p:cNvPr id="1497" name="Shape 1497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498" name="Shape 1498"/>
            <p:cNvCxnSpPr>
              <a:endCxn id="1497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99" name="Shape 1499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00" name="Shape 1500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1501" name="Shape 1501"/>
          <p:cNvSpPr txBox="1"/>
          <p:nvPr/>
        </p:nvSpPr>
        <p:spPr>
          <a:xfrm>
            <a:off x="62164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502" name="Shape 1502"/>
          <p:cNvSpPr txBox="1"/>
          <p:nvPr/>
        </p:nvSpPr>
        <p:spPr>
          <a:xfrm>
            <a:off x="6582300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503" name="Shape 1503"/>
          <p:cNvSpPr txBox="1"/>
          <p:nvPr/>
        </p:nvSpPr>
        <p:spPr>
          <a:xfrm>
            <a:off x="69481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504" name="Shape 1504"/>
          <p:cNvSpPr txBox="1"/>
          <p:nvPr/>
        </p:nvSpPr>
        <p:spPr>
          <a:xfrm>
            <a:off x="73129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505" name="Shape 1505"/>
          <p:cNvSpPr txBox="1"/>
          <p:nvPr/>
        </p:nvSpPr>
        <p:spPr>
          <a:xfrm>
            <a:off x="767777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506" name="Shape 1506"/>
          <p:cNvSpPr txBox="1"/>
          <p:nvPr/>
        </p:nvSpPr>
        <p:spPr>
          <a:xfrm>
            <a:off x="804360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507" name="Shape 1507"/>
          <p:cNvSpPr txBox="1"/>
          <p:nvPr/>
        </p:nvSpPr>
        <p:spPr>
          <a:xfrm>
            <a:off x="840942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508" name="Shape 1508"/>
          <p:cNvSpPr/>
          <p:nvPr/>
        </p:nvSpPr>
        <p:spPr>
          <a:xfrm>
            <a:off x="7048168" y="13718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9" name="Shape 1509"/>
          <p:cNvSpPr txBox="1"/>
          <p:nvPr/>
        </p:nvSpPr>
        <p:spPr>
          <a:xfrm>
            <a:off x="7139234" y="13962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510" name="Shape 1510"/>
          <p:cNvSpPr/>
          <p:nvPr/>
        </p:nvSpPr>
        <p:spPr>
          <a:xfrm>
            <a:off x="6376340" y="21750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1" name="Shape 1511"/>
          <p:cNvSpPr txBox="1"/>
          <p:nvPr/>
        </p:nvSpPr>
        <p:spPr>
          <a:xfrm>
            <a:off x="6467406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512" name="Shape 1512"/>
          <p:cNvSpPr/>
          <p:nvPr/>
        </p:nvSpPr>
        <p:spPr>
          <a:xfrm>
            <a:off x="7719996" y="218097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3" name="Shape 1513"/>
          <p:cNvSpPr txBox="1"/>
          <p:nvPr/>
        </p:nvSpPr>
        <p:spPr>
          <a:xfrm>
            <a:off x="7811062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514" name="Shape 1514"/>
          <p:cNvSpPr/>
          <p:nvPr/>
        </p:nvSpPr>
        <p:spPr>
          <a:xfrm>
            <a:off x="8018612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5" name="Shape 1515"/>
          <p:cNvSpPr txBox="1"/>
          <p:nvPr/>
        </p:nvSpPr>
        <p:spPr>
          <a:xfrm>
            <a:off x="8109652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516" name="Shape 1516"/>
          <p:cNvSpPr/>
          <p:nvPr/>
        </p:nvSpPr>
        <p:spPr>
          <a:xfrm>
            <a:off x="7496079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7" name="Shape 1517"/>
          <p:cNvSpPr txBox="1"/>
          <p:nvPr/>
        </p:nvSpPr>
        <p:spPr>
          <a:xfrm>
            <a:off x="7587119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518" name="Shape 1518"/>
          <p:cNvSpPr/>
          <p:nvPr/>
        </p:nvSpPr>
        <p:spPr>
          <a:xfrm>
            <a:off x="6671149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9" name="Shape 1519"/>
          <p:cNvSpPr txBox="1"/>
          <p:nvPr/>
        </p:nvSpPr>
        <p:spPr>
          <a:xfrm>
            <a:off x="6762190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520" name="Shape 1520"/>
          <p:cNvSpPr/>
          <p:nvPr/>
        </p:nvSpPr>
        <p:spPr>
          <a:xfrm>
            <a:off x="6141841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1" name="Shape 1521"/>
          <p:cNvSpPr txBox="1"/>
          <p:nvPr/>
        </p:nvSpPr>
        <p:spPr>
          <a:xfrm>
            <a:off x="6239657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522" name="Shape 1522"/>
          <p:cNvCxnSpPr>
            <a:endCxn id="1510" idx="7"/>
          </p:cNvCxnSpPr>
          <p:nvPr/>
        </p:nvCxnSpPr>
        <p:spPr>
          <a:xfrm flipH="1">
            <a:off x="6764280" y="1760661"/>
            <a:ext cx="354000" cy="480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23" name="Shape 1523"/>
          <p:cNvCxnSpPr>
            <a:stCxn id="1508" idx="5"/>
            <a:endCxn id="1512" idx="1"/>
          </p:cNvCxnSpPr>
          <p:nvPr/>
        </p:nvCxnSpPr>
        <p:spPr>
          <a:xfrm>
            <a:off x="7436108" y="1759740"/>
            <a:ext cx="350400" cy="48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24" name="Shape 1524"/>
          <p:cNvCxnSpPr>
            <a:stCxn id="1510" idx="4"/>
            <a:endCxn id="1520" idx="0"/>
          </p:cNvCxnSpPr>
          <p:nvPr/>
        </p:nvCxnSpPr>
        <p:spPr>
          <a:xfrm flipH="1">
            <a:off x="6368990" y="2629501"/>
            <a:ext cx="2346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25" name="Shape 1525"/>
          <p:cNvCxnSpPr>
            <a:stCxn id="1510" idx="4"/>
            <a:endCxn id="1518" idx="0"/>
          </p:cNvCxnSpPr>
          <p:nvPr/>
        </p:nvCxnSpPr>
        <p:spPr>
          <a:xfrm>
            <a:off x="6603590" y="2629501"/>
            <a:ext cx="2949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26" name="Shape 1526"/>
          <p:cNvCxnSpPr>
            <a:stCxn id="1512" idx="4"/>
            <a:endCxn id="1516" idx="0"/>
          </p:cNvCxnSpPr>
          <p:nvPr/>
        </p:nvCxnSpPr>
        <p:spPr>
          <a:xfrm flipH="1">
            <a:off x="7723446" y="2635476"/>
            <a:ext cx="2238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27" name="Shape 1527"/>
          <p:cNvCxnSpPr>
            <a:stCxn id="1512" idx="4"/>
            <a:endCxn id="1514" idx="0"/>
          </p:cNvCxnSpPr>
          <p:nvPr/>
        </p:nvCxnSpPr>
        <p:spPr>
          <a:xfrm>
            <a:off x="7947246" y="2635476"/>
            <a:ext cx="2985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28" name="Shape 1528"/>
          <p:cNvCxnSpPr/>
          <p:nvPr/>
        </p:nvCxnSpPr>
        <p:spPr>
          <a:xfrm>
            <a:off x="5854875" y="399450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29" name="Shape 1529"/>
          <p:cNvCxnSpPr/>
          <p:nvPr/>
        </p:nvCxnSpPr>
        <p:spPr>
          <a:xfrm flipH="1">
            <a:off x="5858000" y="399555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3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Shape 153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A Heap of Brain Teasers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5" name="Shape 1535"/>
          <p:cNvSpPr txBox="1"/>
          <p:nvPr>
            <p:ph idx="1" type="body"/>
          </p:nvPr>
        </p:nvSpPr>
        <p:spPr>
          <a:xfrm>
            <a:off x="311700" y="771475"/>
            <a:ext cx="52548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Is there any relationship between two nodes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i="1"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where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≠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?</a:t>
            </a:r>
            <a:r>
              <a:rPr lang="en"/>
              <a:t> </a:t>
            </a:r>
            <a:r>
              <a:rPr lang="en">
                <a:solidFill>
                  <a:srgbClr val="FF0000"/>
                </a:solidFill>
              </a:rPr>
              <a:t>No.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For a binary heap, if a node is at index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000000"/>
                </a:solidFill>
              </a:rPr>
              <a:t> of the array, what indices are its children/parent located at?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children: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2i, 2i + 1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parent: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i/2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grpSp>
        <p:nvGrpSpPr>
          <p:cNvPr id="1536" name="Shape 1536"/>
          <p:cNvGrpSpPr/>
          <p:nvPr/>
        </p:nvGrpSpPr>
        <p:grpSpPr>
          <a:xfrm>
            <a:off x="5851654" y="3984694"/>
            <a:ext cx="1461280" cy="364755"/>
            <a:chOff x="2381000" y="6442200"/>
            <a:chExt cx="1822500" cy="466200"/>
          </a:xfrm>
        </p:grpSpPr>
        <p:sp>
          <p:nvSpPr>
            <p:cNvPr id="1537" name="Shape 1537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538" name="Shape 1538"/>
            <p:cNvCxnSpPr>
              <a:endCxn id="1537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39" name="Shape 1539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40" name="Shape 1540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541" name="Shape 1541"/>
          <p:cNvGrpSpPr/>
          <p:nvPr/>
        </p:nvGrpSpPr>
        <p:grpSpPr>
          <a:xfrm>
            <a:off x="7312946" y="3984694"/>
            <a:ext cx="1461281" cy="364755"/>
            <a:chOff x="2381000" y="6442200"/>
            <a:chExt cx="1822500" cy="466200"/>
          </a:xfrm>
        </p:grpSpPr>
        <p:sp>
          <p:nvSpPr>
            <p:cNvPr id="1542" name="Shape 1542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543" name="Shape 1543"/>
            <p:cNvCxnSpPr>
              <a:endCxn id="1542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44" name="Shape 1544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45" name="Shape 1545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1546" name="Shape 1546"/>
          <p:cNvSpPr txBox="1"/>
          <p:nvPr/>
        </p:nvSpPr>
        <p:spPr>
          <a:xfrm>
            <a:off x="62164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547" name="Shape 1547"/>
          <p:cNvSpPr txBox="1"/>
          <p:nvPr/>
        </p:nvSpPr>
        <p:spPr>
          <a:xfrm>
            <a:off x="6582300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548" name="Shape 1548"/>
          <p:cNvSpPr txBox="1"/>
          <p:nvPr/>
        </p:nvSpPr>
        <p:spPr>
          <a:xfrm>
            <a:off x="69481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549" name="Shape 1549"/>
          <p:cNvSpPr txBox="1"/>
          <p:nvPr/>
        </p:nvSpPr>
        <p:spPr>
          <a:xfrm>
            <a:off x="73129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550" name="Shape 1550"/>
          <p:cNvSpPr txBox="1"/>
          <p:nvPr/>
        </p:nvSpPr>
        <p:spPr>
          <a:xfrm>
            <a:off x="767777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551" name="Shape 1551"/>
          <p:cNvSpPr txBox="1"/>
          <p:nvPr/>
        </p:nvSpPr>
        <p:spPr>
          <a:xfrm>
            <a:off x="804360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552" name="Shape 1552"/>
          <p:cNvSpPr txBox="1"/>
          <p:nvPr/>
        </p:nvSpPr>
        <p:spPr>
          <a:xfrm>
            <a:off x="840942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553" name="Shape 1553"/>
          <p:cNvSpPr/>
          <p:nvPr/>
        </p:nvSpPr>
        <p:spPr>
          <a:xfrm>
            <a:off x="7048168" y="13718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4" name="Shape 1554"/>
          <p:cNvSpPr txBox="1"/>
          <p:nvPr/>
        </p:nvSpPr>
        <p:spPr>
          <a:xfrm>
            <a:off x="7139234" y="13962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555" name="Shape 1555"/>
          <p:cNvSpPr/>
          <p:nvPr/>
        </p:nvSpPr>
        <p:spPr>
          <a:xfrm>
            <a:off x="6376340" y="21750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6" name="Shape 1556"/>
          <p:cNvSpPr txBox="1"/>
          <p:nvPr/>
        </p:nvSpPr>
        <p:spPr>
          <a:xfrm>
            <a:off x="6467406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557" name="Shape 1557"/>
          <p:cNvSpPr/>
          <p:nvPr/>
        </p:nvSpPr>
        <p:spPr>
          <a:xfrm>
            <a:off x="7719996" y="218097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8" name="Shape 1558"/>
          <p:cNvSpPr txBox="1"/>
          <p:nvPr/>
        </p:nvSpPr>
        <p:spPr>
          <a:xfrm>
            <a:off x="7811062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559" name="Shape 1559"/>
          <p:cNvSpPr/>
          <p:nvPr/>
        </p:nvSpPr>
        <p:spPr>
          <a:xfrm>
            <a:off x="8018612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0" name="Shape 1560"/>
          <p:cNvSpPr txBox="1"/>
          <p:nvPr/>
        </p:nvSpPr>
        <p:spPr>
          <a:xfrm>
            <a:off x="8109652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561" name="Shape 1561"/>
          <p:cNvSpPr/>
          <p:nvPr/>
        </p:nvSpPr>
        <p:spPr>
          <a:xfrm>
            <a:off x="7496079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2" name="Shape 1562"/>
          <p:cNvSpPr txBox="1"/>
          <p:nvPr/>
        </p:nvSpPr>
        <p:spPr>
          <a:xfrm>
            <a:off x="7587119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563" name="Shape 1563"/>
          <p:cNvSpPr/>
          <p:nvPr/>
        </p:nvSpPr>
        <p:spPr>
          <a:xfrm>
            <a:off x="6671149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4" name="Shape 1564"/>
          <p:cNvSpPr txBox="1"/>
          <p:nvPr/>
        </p:nvSpPr>
        <p:spPr>
          <a:xfrm>
            <a:off x="6762190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565" name="Shape 1565"/>
          <p:cNvSpPr/>
          <p:nvPr/>
        </p:nvSpPr>
        <p:spPr>
          <a:xfrm>
            <a:off x="6141841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6" name="Shape 1566"/>
          <p:cNvSpPr txBox="1"/>
          <p:nvPr/>
        </p:nvSpPr>
        <p:spPr>
          <a:xfrm>
            <a:off x="6239657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567" name="Shape 1567"/>
          <p:cNvCxnSpPr>
            <a:endCxn id="1555" idx="7"/>
          </p:cNvCxnSpPr>
          <p:nvPr/>
        </p:nvCxnSpPr>
        <p:spPr>
          <a:xfrm flipH="1">
            <a:off x="6764280" y="1760661"/>
            <a:ext cx="354000" cy="480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68" name="Shape 1568"/>
          <p:cNvCxnSpPr>
            <a:stCxn id="1553" idx="5"/>
            <a:endCxn id="1557" idx="1"/>
          </p:cNvCxnSpPr>
          <p:nvPr/>
        </p:nvCxnSpPr>
        <p:spPr>
          <a:xfrm>
            <a:off x="7436108" y="1759740"/>
            <a:ext cx="350400" cy="48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69" name="Shape 1569"/>
          <p:cNvCxnSpPr>
            <a:stCxn id="1555" idx="4"/>
            <a:endCxn id="1565" idx="0"/>
          </p:cNvCxnSpPr>
          <p:nvPr/>
        </p:nvCxnSpPr>
        <p:spPr>
          <a:xfrm flipH="1">
            <a:off x="6368990" y="2629501"/>
            <a:ext cx="2346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70" name="Shape 1570"/>
          <p:cNvCxnSpPr>
            <a:stCxn id="1555" idx="4"/>
            <a:endCxn id="1563" idx="0"/>
          </p:cNvCxnSpPr>
          <p:nvPr/>
        </p:nvCxnSpPr>
        <p:spPr>
          <a:xfrm>
            <a:off x="6603590" y="2629501"/>
            <a:ext cx="2949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71" name="Shape 1571"/>
          <p:cNvCxnSpPr>
            <a:stCxn id="1557" idx="4"/>
            <a:endCxn id="1561" idx="0"/>
          </p:cNvCxnSpPr>
          <p:nvPr/>
        </p:nvCxnSpPr>
        <p:spPr>
          <a:xfrm flipH="1">
            <a:off x="7723446" y="2635476"/>
            <a:ext cx="2238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72" name="Shape 1572"/>
          <p:cNvCxnSpPr>
            <a:stCxn id="1557" idx="4"/>
            <a:endCxn id="1559" idx="0"/>
          </p:cNvCxnSpPr>
          <p:nvPr/>
        </p:nvCxnSpPr>
        <p:spPr>
          <a:xfrm>
            <a:off x="7947246" y="2635476"/>
            <a:ext cx="2985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73" name="Shape 1573"/>
          <p:cNvCxnSpPr/>
          <p:nvPr/>
        </p:nvCxnSpPr>
        <p:spPr>
          <a:xfrm>
            <a:off x="5854875" y="399450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74" name="Shape 1574"/>
          <p:cNvCxnSpPr/>
          <p:nvPr/>
        </p:nvCxnSpPr>
        <p:spPr>
          <a:xfrm flipH="1">
            <a:off x="5858000" y="399555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9DAF8"/>
        </a:solidFill>
      </p:bgPr>
    </p:bg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Shape 157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A Heap of Brain Teasers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0" name="Shape 1580"/>
          <p:cNvSpPr txBox="1"/>
          <p:nvPr>
            <p:ph idx="1" type="body"/>
          </p:nvPr>
        </p:nvSpPr>
        <p:spPr>
          <a:xfrm>
            <a:off x="311700" y="771475"/>
            <a:ext cx="52548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Is there any relationship between two nodes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i="1"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where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≠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?</a:t>
            </a:r>
            <a:r>
              <a:rPr lang="en"/>
              <a:t> </a:t>
            </a:r>
            <a:r>
              <a:rPr lang="en">
                <a:solidFill>
                  <a:srgbClr val="FF0000"/>
                </a:solidFill>
              </a:rPr>
              <a:t>No.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For a binary heap, if a node is at index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000000"/>
                </a:solidFill>
              </a:rPr>
              <a:t> of the array, what indices are its children/parent located at?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children: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2i, 2i + 1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parent: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i/2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Indices for node at index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000000"/>
                </a:solidFill>
              </a:rPr>
              <a:t> in a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k</a:t>
            </a:r>
            <a:r>
              <a:rPr lang="en">
                <a:solidFill>
                  <a:srgbClr val="000000"/>
                </a:solidFill>
              </a:rPr>
              <a:t>-ary heap (where each node has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k</a:t>
            </a:r>
            <a:r>
              <a:rPr lang="en">
                <a:solidFill>
                  <a:srgbClr val="000000"/>
                </a:solidFill>
              </a:rPr>
              <a:t> children)? Assume first heap element is at index 0.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grpSp>
        <p:nvGrpSpPr>
          <p:cNvPr id="1581" name="Shape 1581"/>
          <p:cNvGrpSpPr/>
          <p:nvPr/>
        </p:nvGrpSpPr>
        <p:grpSpPr>
          <a:xfrm>
            <a:off x="5851654" y="3984694"/>
            <a:ext cx="1461280" cy="364755"/>
            <a:chOff x="2381000" y="6442200"/>
            <a:chExt cx="1822500" cy="466200"/>
          </a:xfrm>
        </p:grpSpPr>
        <p:sp>
          <p:nvSpPr>
            <p:cNvPr id="1582" name="Shape 1582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583" name="Shape 1583"/>
            <p:cNvCxnSpPr>
              <a:endCxn id="1582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84" name="Shape 1584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85" name="Shape 1585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586" name="Shape 1586"/>
          <p:cNvGrpSpPr/>
          <p:nvPr/>
        </p:nvGrpSpPr>
        <p:grpSpPr>
          <a:xfrm>
            <a:off x="7312946" y="3984694"/>
            <a:ext cx="1461281" cy="364755"/>
            <a:chOff x="2381000" y="6442200"/>
            <a:chExt cx="1822500" cy="466200"/>
          </a:xfrm>
        </p:grpSpPr>
        <p:sp>
          <p:nvSpPr>
            <p:cNvPr id="1587" name="Shape 1587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588" name="Shape 1588"/>
            <p:cNvCxnSpPr>
              <a:endCxn id="1587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89" name="Shape 1589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90" name="Shape 1590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1591" name="Shape 1591"/>
          <p:cNvSpPr txBox="1"/>
          <p:nvPr/>
        </p:nvSpPr>
        <p:spPr>
          <a:xfrm>
            <a:off x="62164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592" name="Shape 1592"/>
          <p:cNvSpPr txBox="1"/>
          <p:nvPr/>
        </p:nvSpPr>
        <p:spPr>
          <a:xfrm>
            <a:off x="6582300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593" name="Shape 1593"/>
          <p:cNvSpPr txBox="1"/>
          <p:nvPr/>
        </p:nvSpPr>
        <p:spPr>
          <a:xfrm>
            <a:off x="69481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594" name="Shape 1594"/>
          <p:cNvSpPr txBox="1"/>
          <p:nvPr/>
        </p:nvSpPr>
        <p:spPr>
          <a:xfrm>
            <a:off x="73129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595" name="Shape 1595"/>
          <p:cNvSpPr txBox="1"/>
          <p:nvPr/>
        </p:nvSpPr>
        <p:spPr>
          <a:xfrm>
            <a:off x="767777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596" name="Shape 1596"/>
          <p:cNvSpPr txBox="1"/>
          <p:nvPr/>
        </p:nvSpPr>
        <p:spPr>
          <a:xfrm>
            <a:off x="804360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597" name="Shape 1597"/>
          <p:cNvSpPr txBox="1"/>
          <p:nvPr/>
        </p:nvSpPr>
        <p:spPr>
          <a:xfrm>
            <a:off x="840942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598" name="Shape 1598"/>
          <p:cNvSpPr/>
          <p:nvPr/>
        </p:nvSpPr>
        <p:spPr>
          <a:xfrm>
            <a:off x="7048168" y="13718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9" name="Shape 1599"/>
          <p:cNvSpPr txBox="1"/>
          <p:nvPr/>
        </p:nvSpPr>
        <p:spPr>
          <a:xfrm>
            <a:off x="7139234" y="13962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600" name="Shape 1600"/>
          <p:cNvSpPr/>
          <p:nvPr/>
        </p:nvSpPr>
        <p:spPr>
          <a:xfrm>
            <a:off x="6376340" y="21750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1" name="Shape 1601"/>
          <p:cNvSpPr txBox="1"/>
          <p:nvPr/>
        </p:nvSpPr>
        <p:spPr>
          <a:xfrm>
            <a:off x="6467406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602" name="Shape 1602"/>
          <p:cNvSpPr/>
          <p:nvPr/>
        </p:nvSpPr>
        <p:spPr>
          <a:xfrm>
            <a:off x="7719996" y="218097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3" name="Shape 1603"/>
          <p:cNvSpPr txBox="1"/>
          <p:nvPr/>
        </p:nvSpPr>
        <p:spPr>
          <a:xfrm>
            <a:off x="7811062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604" name="Shape 1604"/>
          <p:cNvSpPr/>
          <p:nvPr/>
        </p:nvSpPr>
        <p:spPr>
          <a:xfrm>
            <a:off x="8018612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5" name="Shape 1605"/>
          <p:cNvSpPr txBox="1"/>
          <p:nvPr/>
        </p:nvSpPr>
        <p:spPr>
          <a:xfrm>
            <a:off x="8109652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606" name="Shape 1606"/>
          <p:cNvSpPr/>
          <p:nvPr/>
        </p:nvSpPr>
        <p:spPr>
          <a:xfrm>
            <a:off x="7496079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7" name="Shape 1607"/>
          <p:cNvSpPr txBox="1"/>
          <p:nvPr/>
        </p:nvSpPr>
        <p:spPr>
          <a:xfrm>
            <a:off x="7587119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608" name="Shape 1608"/>
          <p:cNvSpPr/>
          <p:nvPr/>
        </p:nvSpPr>
        <p:spPr>
          <a:xfrm>
            <a:off x="6671149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9" name="Shape 1609"/>
          <p:cNvSpPr txBox="1"/>
          <p:nvPr/>
        </p:nvSpPr>
        <p:spPr>
          <a:xfrm>
            <a:off x="6762190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610" name="Shape 1610"/>
          <p:cNvSpPr/>
          <p:nvPr/>
        </p:nvSpPr>
        <p:spPr>
          <a:xfrm>
            <a:off x="6141841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11" name="Shape 1611"/>
          <p:cNvSpPr txBox="1"/>
          <p:nvPr/>
        </p:nvSpPr>
        <p:spPr>
          <a:xfrm>
            <a:off x="6239657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612" name="Shape 1612"/>
          <p:cNvCxnSpPr>
            <a:endCxn id="1600" idx="7"/>
          </p:cNvCxnSpPr>
          <p:nvPr/>
        </p:nvCxnSpPr>
        <p:spPr>
          <a:xfrm flipH="1">
            <a:off x="6764280" y="1760661"/>
            <a:ext cx="354000" cy="480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13" name="Shape 1613"/>
          <p:cNvCxnSpPr>
            <a:stCxn id="1598" idx="5"/>
            <a:endCxn id="1602" idx="1"/>
          </p:cNvCxnSpPr>
          <p:nvPr/>
        </p:nvCxnSpPr>
        <p:spPr>
          <a:xfrm>
            <a:off x="7436108" y="1759740"/>
            <a:ext cx="350400" cy="48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14" name="Shape 1614"/>
          <p:cNvCxnSpPr>
            <a:stCxn id="1600" idx="4"/>
            <a:endCxn id="1610" idx="0"/>
          </p:cNvCxnSpPr>
          <p:nvPr/>
        </p:nvCxnSpPr>
        <p:spPr>
          <a:xfrm flipH="1">
            <a:off x="6368990" y="2629501"/>
            <a:ext cx="2346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15" name="Shape 1615"/>
          <p:cNvCxnSpPr>
            <a:stCxn id="1600" idx="4"/>
            <a:endCxn id="1608" idx="0"/>
          </p:cNvCxnSpPr>
          <p:nvPr/>
        </p:nvCxnSpPr>
        <p:spPr>
          <a:xfrm>
            <a:off x="6603590" y="2629501"/>
            <a:ext cx="2949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16" name="Shape 1616"/>
          <p:cNvCxnSpPr>
            <a:stCxn id="1602" idx="4"/>
            <a:endCxn id="1606" idx="0"/>
          </p:cNvCxnSpPr>
          <p:nvPr/>
        </p:nvCxnSpPr>
        <p:spPr>
          <a:xfrm flipH="1">
            <a:off x="7723446" y="2635476"/>
            <a:ext cx="2238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17" name="Shape 1617"/>
          <p:cNvCxnSpPr>
            <a:stCxn id="1602" idx="4"/>
            <a:endCxn id="1604" idx="0"/>
          </p:cNvCxnSpPr>
          <p:nvPr/>
        </p:nvCxnSpPr>
        <p:spPr>
          <a:xfrm>
            <a:off x="7947246" y="2635476"/>
            <a:ext cx="2985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18" name="Shape 1618"/>
          <p:cNvCxnSpPr/>
          <p:nvPr/>
        </p:nvCxnSpPr>
        <p:spPr>
          <a:xfrm>
            <a:off x="5854875" y="399450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19" name="Shape 1619"/>
          <p:cNvCxnSpPr/>
          <p:nvPr/>
        </p:nvCxnSpPr>
        <p:spPr>
          <a:xfrm flipH="1">
            <a:off x="5858000" y="399555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Shape 162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A Heap of Brain Teasers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5" name="Shape 1625"/>
          <p:cNvSpPr txBox="1"/>
          <p:nvPr>
            <p:ph idx="1" type="body"/>
          </p:nvPr>
        </p:nvSpPr>
        <p:spPr>
          <a:xfrm>
            <a:off x="311700" y="771475"/>
            <a:ext cx="52548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Is there any relationship between two nodes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i="1"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where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≠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,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>
                <a:solidFill>
                  <a:srgbClr val="000000"/>
                </a:solidFill>
              </a:rPr>
              <a:t> is </a:t>
            </a:r>
            <a:r>
              <a:rPr b="1" lang="en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descendant of 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>
                <a:solidFill>
                  <a:srgbClr val="000000"/>
                </a:solidFill>
              </a:rPr>
              <a:t>?</a:t>
            </a:r>
            <a:r>
              <a:rPr lang="en"/>
              <a:t> </a:t>
            </a:r>
            <a:r>
              <a:rPr lang="en">
                <a:solidFill>
                  <a:srgbClr val="FF0000"/>
                </a:solidFill>
              </a:rPr>
              <a:t>No.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For a binary heap, if a node is at index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000000"/>
                </a:solidFill>
              </a:rPr>
              <a:t> of the array, what indices are its children/parent located at?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children: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2i, 2i + 1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parent: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i/2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Indices for node at index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000000"/>
                </a:solidFill>
              </a:rPr>
              <a:t> in a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k</a:t>
            </a:r>
            <a:r>
              <a:rPr lang="en">
                <a:solidFill>
                  <a:srgbClr val="000000"/>
                </a:solidFill>
              </a:rPr>
              <a:t>-ary heap (where each node has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k</a:t>
            </a:r>
            <a:r>
              <a:rPr lang="en">
                <a:solidFill>
                  <a:srgbClr val="000000"/>
                </a:solidFill>
              </a:rPr>
              <a:t> children)? Assume first heap element is at index 0.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children: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ki + 1, ki + 2, …, ki + k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parent: (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i-1)/k</a:t>
            </a:r>
          </a:p>
        </p:txBody>
      </p:sp>
      <p:grpSp>
        <p:nvGrpSpPr>
          <p:cNvPr id="1626" name="Shape 1626"/>
          <p:cNvGrpSpPr/>
          <p:nvPr/>
        </p:nvGrpSpPr>
        <p:grpSpPr>
          <a:xfrm>
            <a:off x="5851654" y="3984694"/>
            <a:ext cx="1461280" cy="364755"/>
            <a:chOff x="2381000" y="6442200"/>
            <a:chExt cx="1822500" cy="466200"/>
          </a:xfrm>
        </p:grpSpPr>
        <p:sp>
          <p:nvSpPr>
            <p:cNvPr id="1627" name="Shape 1627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628" name="Shape 1628"/>
            <p:cNvCxnSpPr>
              <a:endCxn id="1627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629" name="Shape 1629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630" name="Shape 1630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631" name="Shape 1631"/>
          <p:cNvGrpSpPr/>
          <p:nvPr/>
        </p:nvGrpSpPr>
        <p:grpSpPr>
          <a:xfrm>
            <a:off x="7312946" y="3984694"/>
            <a:ext cx="1461281" cy="364755"/>
            <a:chOff x="2381000" y="6442200"/>
            <a:chExt cx="1822500" cy="466200"/>
          </a:xfrm>
        </p:grpSpPr>
        <p:sp>
          <p:nvSpPr>
            <p:cNvPr id="1632" name="Shape 1632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633" name="Shape 1633"/>
            <p:cNvCxnSpPr>
              <a:endCxn id="1632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634" name="Shape 1634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635" name="Shape 1635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1636" name="Shape 1636"/>
          <p:cNvSpPr txBox="1"/>
          <p:nvPr/>
        </p:nvSpPr>
        <p:spPr>
          <a:xfrm>
            <a:off x="62164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637" name="Shape 1637"/>
          <p:cNvSpPr txBox="1"/>
          <p:nvPr/>
        </p:nvSpPr>
        <p:spPr>
          <a:xfrm>
            <a:off x="6582300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638" name="Shape 1638"/>
          <p:cNvSpPr txBox="1"/>
          <p:nvPr/>
        </p:nvSpPr>
        <p:spPr>
          <a:xfrm>
            <a:off x="69481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639" name="Shape 1639"/>
          <p:cNvSpPr txBox="1"/>
          <p:nvPr/>
        </p:nvSpPr>
        <p:spPr>
          <a:xfrm>
            <a:off x="731295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640" name="Shape 1640"/>
          <p:cNvSpPr txBox="1"/>
          <p:nvPr/>
        </p:nvSpPr>
        <p:spPr>
          <a:xfrm>
            <a:off x="767777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641" name="Shape 1641"/>
          <p:cNvSpPr txBox="1"/>
          <p:nvPr/>
        </p:nvSpPr>
        <p:spPr>
          <a:xfrm>
            <a:off x="8043600" y="39846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642" name="Shape 1642"/>
          <p:cNvSpPr txBox="1"/>
          <p:nvPr/>
        </p:nvSpPr>
        <p:spPr>
          <a:xfrm>
            <a:off x="8409425" y="39847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643" name="Shape 1643"/>
          <p:cNvSpPr/>
          <p:nvPr/>
        </p:nvSpPr>
        <p:spPr>
          <a:xfrm>
            <a:off x="7048168" y="13718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4" name="Shape 1644"/>
          <p:cNvSpPr txBox="1"/>
          <p:nvPr/>
        </p:nvSpPr>
        <p:spPr>
          <a:xfrm>
            <a:off x="7139234" y="13962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645" name="Shape 1645"/>
          <p:cNvSpPr/>
          <p:nvPr/>
        </p:nvSpPr>
        <p:spPr>
          <a:xfrm>
            <a:off x="6376340" y="21750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6" name="Shape 1646"/>
          <p:cNvSpPr txBox="1"/>
          <p:nvPr/>
        </p:nvSpPr>
        <p:spPr>
          <a:xfrm>
            <a:off x="6467406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647" name="Shape 1647"/>
          <p:cNvSpPr/>
          <p:nvPr/>
        </p:nvSpPr>
        <p:spPr>
          <a:xfrm>
            <a:off x="7719996" y="218097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8" name="Shape 1648"/>
          <p:cNvSpPr txBox="1"/>
          <p:nvPr/>
        </p:nvSpPr>
        <p:spPr>
          <a:xfrm>
            <a:off x="7811062" y="22173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649" name="Shape 1649"/>
          <p:cNvSpPr/>
          <p:nvPr/>
        </p:nvSpPr>
        <p:spPr>
          <a:xfrm>
            <a:off x="8018612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0" name="Shape 1650"/>
          <p:cNvSpPr txBox="1"/>
          <p:nvPr/>
        </p:nvSpPr>
        <p:spPr>
          <a:xfrm>
            <a:off x="8109652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1651" name="Shape 1651"/>
          <p:cNvSpPr/>
          <p:nvPr/>
        </p:nvSpPr>
        <p:spPr>
          <a:xfrm>
            <a:off x="7496079" y="315764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2" name="Shape 1652"/>
          <p:cNvSpPr txBox="1"/>
          <p:nvPr/>
        </p:nvSpPr>
        <p:spPr>
          <a:xfrm>
            <a:off x="7587119" y="318782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1653" name="Shape 1653"/>
          <p:cNvSpPr/>
          <p:nvPr/>
        </p:nvSpPr>
        <p:spPr>
          <a:xfrm>
            <a:off x="6671149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4" name="Shape 1654"/>
          <p:cNvSpPr txBox="1"/>
          <p:nvPr/>
        </p:nvSpPr>
        <p:spPr>
          <a:xfrm>
            <a:off x="6762190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655" name="Shape 1655"/>
          <p:cNvSpPr/>
          <p:nvPr/>
        </p:nvSpPr>
        <p:spPr>
          <a:xfrm>
            <a:off x="6141841" y="31546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6" name="Shape 1656"/>
          <p:cNvSpPr txBox="1"/>
          <p:nvPr/>
        </p:nvSpPr>
        <p:spPr>
          <a:xfrm>
            <a:off x="6239657" y="31848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657" name="Shape 1657"/>
          <p:cNvCxnSpPr>
            <a:endCxn id="1645" idx="7"/>
          </p:cNvCxnSpPr>
          <p:nvPr/>
        </p:nvCxnSpPr>
        <p:spPr>
          <a:xfrm flipH="1">
            <a:off x="6764280" y="1760661"/>
            <a:ext cx="354000" cy="480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58" name="Shape 1658"/>
          <p:cNvCxnSpPr>
            <a:stCxn id="1643" idx="5"/>
            <a:endCxn id="1647" idx="1"/>
          </p:cNvCxnSpPr>
          <p:nvPr/>
        </p:nvCxnSpPr>
        <p:spPr>
          <a:xfrm>
            <a:off x="7436108" y="1759740"/>
            <a:ext cx="350400" cy="48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59" name="Shape 1659"/>
          <p:cNvCxnSpPr>
            <a:stCxn id="1645" idx="4"/>
            <a:endCxn id="1655" idx="0"/>
          </p:cNvCxnSpPr>
          <p:nvPr/>
        </p:nvCxnSpPr>
        <p:spPr>
          <a:xfrm flipH="1">
            <a:off x="6368990" y="2629501"/>
            <a:ext cx="2346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60" name="Shape 1660"/>
          <p:cNvCxnSpPr>
            <a:stCxn id="1645" idx="4"/>
            <a:endCxn id="1653" idx="0"/>
          </p:cNvCxnSpPr>
          <p:nvPr/>
        </p:nvCxnSpPr>
        <p:spPr>
          <a:xfrm>
            <a:off x="6603590" y="2629501"/>
            <a:ext cx="2949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61" name="Shape 1661"/>
          <p:cNvCxnSpPr>
            <a:stCxn id="1647" idx="4"/>
            <a:endCxn id="1651" idx="0"/>
          </p:cNvCxnSpPr>
          <p:nvPr/>
        </p:nvCxnSpPr>
        <p:spPr>
          <a:xfrm flipH="1">
            <a:off x="7723446" y="2635476"/>
            <a:ext cx="2238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62" name="Shape 1662"/>
          <p:cNvCxnSpPr>
            <a:stCxn id="1647" idx="4"/>
            <a:endCxn id="1649" idx="0"/>
          </p:cNvCxnSpPr>
          <p:nvPr/>
        </p:nvCxnSpPr>
        <p:spPr>
          <a:xfrm>
            <a:off x="7947246" y="2635476"/>
            <a:ext cx="2985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63" name="Shape 1663"/>
          <p:cNvCxnSpPr/>
          <p:nvPr/>
        </p:nvCxnSpPr>
        <p:spPr>
          <a:xfrm>
            <a:off x="5854875" y="399450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64" name="Shape 1664"/>
          <p:cNvCxnSpPr/>
          <p:nvPr/>
        </p:nvCxnSpPr>
        <p:spPr>
          <a:xfrm flipH="1">
            <a:off x="5858000" y="399555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/>
        </p:nvSpPr>
        <p:spPr>
          <a:xfrm>
            <a:off x="311700" y="863750"/>
            <a:ext cx="8132400" cy="8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Suppose we want to insert “sam” and “sad” into our new digit-based data structure</a:t>
            </a:r>
          </a:p>
        </p:txBody>
      </p:sp>
      <p:sp>
        <p:nvSpPr>
          <p:cNvPr id="108" name="Shape 10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Digit-by-digit Search</a:t>
            </a:r>
          </a:p>
        </p:txBody>
      </p:sp>
      <p:sp>
        <p:nvSpPr>
          <p:cNvPr id="109" name="Shape 109"/>
          <p:cNvSpPr/>
          <p:nvPr/>
        </p:nvSpPr>
        <p:spPr>
          <a:xfrm>
            <a:off x="4842115" y="1407525"/>
            <a:ext cx="606300" cy="606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10" name="Shape 110"/>
          <p:cNvGrpSpPr/>
          <p:nvPr/>
        </p:nvGrpSpPr>
        <p:grpSpPr>
          <a:xfrm>
            <a:off x="5119175" y="2013825"/>
            <a:ext cx="606300" cy="941055"/>
            <a:chOff x="5119175" y="2090025"/>
            <a:chExt cx="606300" cy="941055"/>
          </a:xfrm>
        </p:grpSpPr>
        <p:sp>
          <p:nvSpPr>
            <p:cNvPr id="111" name="Shape 111"/>
            <p:cNvSpPr/>
            <p:nvPr/>
          </p:nvSpPr>
          <p:spPr>
            <a:xfrm>
              <a:off x="5119175" y="2424780"/>
              <a:ext cx="606300" cy="6063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s</a:t>
              </a:r>
            </a:p>
          </p:txBody>
        </p:sp>
        <p:cxnSp>
          <p:nvCxnSpPr>
            <p:cNvPr id="112" name="Shape 112"/>
            <p:cNvCxnSpPr>
              <a:stCxn id="109" idx="4"/>
              <a:endCxn id="111" idx="0"/>
            </p:cNvCxnSpPr>
            <p:nvPr/>
          </p:nvCxnSpPr>
          <p:spPr>
            <a:xfrm>
              <a:off x="5145265" y="2090025"/>
              <a:ext cx="277200" cy="3348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13" name="Shape 113"/>
          <p:cNvGrpSpPr/>
          <p:nvPr/>
        </p:nvGrpSpPr>
        <p:grpSpPr>
          <a:xfrm>
            <a:off x="5119175" y="2954880"/>
            <a:ext cx="606300" cy="1017263"/>
            <a:chOff x="5119175" y="2954880"/>
            <a:chExt cx="606300" cy="1017263"/>
          </a:xfrm>
        </p:grpSpPr>
        <p:sp>
          <p:nvSpPr>
            <p:cNvPr id="114" name="Shape 114"/>
            <p:cNvSpPr/>
            <p:nvPr/>
          </p:nvSpPr>
          <p:spPr>
            <a:xfrm>
              <a:off x="5119175" y="3365843"/>
              <a:ext cx="606300" cy="6063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a</a:t>
              </a:r>
            </a:p>
          </p:txBody>
        </p:sp>
        <p:cxnSp>
          <p:nvCxnSpPr>
            <p:cNvPr id="115" name="Shape 115"/>
            <p:cNvCxnSpPr>
              <a:stCxn id="111" idx="4"/>
              <a:endCxn id="114" idx="0"/>
            </p:cNvCxnSpPr>
            <p:nvPr/>
          </p:nvCxnSpPr>
          <p:spPr>
            <a:xfrm>
              <a:off x="5422325" y="2954880"/>
              <a:ext cx="0" cy="4110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16" name="Shape 116"/>
          <p:cNvGrpSpPr/>
          <p:nvPr/>
        </p:nvGrpSpPr>
        <p:grpSpPr>
          <a:xfrm>
            <a:off x="5119175" y="3972143"/>
            <a:ext cx="606300" cy="997451"/>
            <a:chOff x="5119175" y="4048343"/>
            <a:chExt cx="606300" cy="997451"/>
          </a:xfrm>
        </p:grpSpPr>
        <p:sp>
          <p:nvSpPr>
            <p:cNvPr id="117" name="Shape 117"/>
            <p:cNvSpPr/>
            <p:nvPr/>
          </p:nvSpPr>
          <p:spPr>
            <a:xfrm>
              <a:off x="5119175" y="4439494"/>
              <a:ext cx="606300" cy="6063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m</a:t>
              </a:r>
            </a:p>
          </p:txBody>
        </p:sp>
        <p:cxnSp>
          <p:nvCxnSpPr>
            <p:cNvPr id="118" name="Shape 118"/>
            <p:cNvCxnSpPr>
              <a:stCxn id="114" idx="4"/>
              <a:endCxn id="117" idx="0"/>
            </p:cNvCxnSpPr>
            <p:nvPr/>
          </p:nvCxnSpPr>
          <p:spPr>
            <a:xfrm>
              <a:off x="5422325" y="4048343"/>
              <a:ext cx="0" cy="3912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119" name="Shape 119"/>
          <p:cNvGrpSpPr/>
          <p:nvPr/>
        </p:nvGrpSpPr>
        <p:grpSpPr>
          <a:xfrm>
            <a:off x="4235833" y="3972143"/>
            <a:ext cx="1186492" cy="997451"/>
            <a:chOff x="4235833" y="4048343"/>
            <a:chExt cx="1186492" cy="997451"/>
          </a:xfrm>
        </p:grpSpPr>
        <p:sp>
          <p:nvSpPr>
            <p:cNvPr id="120" name="Shape 120"/>
            <p:cNvSpPr/>
            <p:nvPr/>
          </p:nvSpPr>
          <p:spPr>
            <a:xfrm>
              <a:off x="4235833" y="4439494"/>
              <a:ext cx="606300" cy="6063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d</a:t>
              </a:r>
            </a:p>
          </p:txBody>
        </p:sp>
        <p:cxnSp>
          <p:nvCxnSpPr>
            <p:cNvPr id="121" name="Shape 121"/>
            <p:cNvCxnSpPr>
              <a:stCxn id="114" idx="4"/>
              <a:endCxn id="120" idx="0"/>
            </p:cNvCxnSpPr>
            <p:nvPr/>
          </p:nvCxnSpPr>
          <p:spPr>
            <a:xfrm flipH="1">
              <a:off x="4539125" y="4048343"/>
              <a:ext cx="883200" cy="3912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Shape 16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add(E element)</a:t>
            </a:r>
          </a:p>
        </p:txBody>
      </p:sp>
      <p:sp>
        <p:nvSpPr>
          <p:cNvPr id="1670" name="Shape 1670"/>
          <p:cNvSpPr txBox="1"/>
          <p:nvPr>
            <p:ph idx="1" type="body"/>
          </p:nvPr>
        </p:nvSpPr>
        <p:spPr>
          <a:xfrm>
            <a:off x="311700" y="1152475"/>
            <a:ext cx="8520600" cy="143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Place the element in the next open spot in the array (leftmost open spot in the last row of the heap).</a:t>
            </a:r>
          </a:p>
          <a:p>
            <a:pPr indent="-342900" lvl="0" marL="457200" rtl="0">
              <a:spcBef>
                <a:spcPts val="0"/>
              </a:spcBef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Swap elements upwards (by comparing the added element with parent elements) until the heap invariants are satisfied (bubbleUp).</a:t>
            </a:r>
          </a:p>
        </p:txBody>
      </p:sp>
      <p:sp>
        <p:nvSpPr>
          <p:cNvPr id="1671" name="Shape 1671"/>
          <p:cNvSpPr/>
          <p:nvPr/>
        </p:nvSpPr>
        <p:spPr>
          <a:xfrm>
            <a:off x="720068" y="33287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2" name="Shape 1672"/>
          <p:cNvSpPr txBox="1"/>
          <p:nvPr/>
        </p:nvSpPr>
        <p:spPr>
          <a:xfrm>
            <a:off x="811134" y="33531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6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Shape 16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add(E element)</a:t>
            </a:r>
          </a:p>
        </p:txBody>
      </p:sp>
      <p:sp>
        <p:nvSpPr>
          <p:cNvPr id="1678" name="Shape 1678"/>
          <p:cNvSpPr txBox="1"/>
          <p:nvPr>
            <p:ph idx="1" type="body"/>
          </p:nvPr>
        </p:nvSpPr>
        <p:spPr>
          <a:xfrm>
            <a:off x="311700" y="1152475"/>
            <a:ext cx="8520600" cy="143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Place the element in the next open spot in the array (leftmost open spot in the last row of the heap).</a:t>
            </a:r>
          </a:p>
          <a:p>
            <a:pPr indent="-342900" lvl="0" marL="457200" rtl="0">
              <a:spcBef>
                <a:spcPts val="0"/>
              </a:spcBef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Swap elements upwards (by comparing the added element with parent elements) until the heap invariants are satisfied (bubbleUp).</a:t>
            </a:r>
          </a:p>
        </p:txBody>
      </p:sp>
      <p:sp>
        <p:nvSpPr>
          <p:cNvPr id="1679" name="Shape 1679"/>
          <p:cNvSpPr/>
          <p:nvPr/>
        </p:nvSpPr>
        <p:spPr>
          <a:xfrm>
            <a:off x="720068" y="33287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0" name="Shape 1680"/>
          <p:cNvSpPr txBox="1"/>
          <p:nvPr/>
        </p:nvSpPr>
        <p:spPr>
          <a:xfrm>
            <a:off x="811134" y="33531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681" name="Shape 1681"/>
          <p:cNvSpPr/>
          <p:nvPr/>
        </p:nvSpPr>
        <p:spPr>
          <a:xfrm>
            <a:off x="2372143" y="33847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2" name="Shape 1682"/>
          <p:cNvSpPr txBox="1"/>
          <p:nvPr/>
        </p:nvSpPr>
        <p:spPr>
          <a:xfrm>
            <a:off x="2463209" y="34091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683" name="Shape 1683"/>
          <p:cNvSpPr/>
          <p:nvPr/>
        </p:nvSpPr>
        <p:spPr>
          <a:xfrm>
            <a:off x="1713890" y="409665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4" name="Shape 1684"/>
          <p:cNvSpPr txBox="1"/>
          <p:nvPr/>
        </p:nvSpPr>
        <p:spPr>
          <a:xfrm>
            <a:off x="1804956" y="41390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685" name="Shape 1685"/>
          <p:cNvCxnSpPr>
            <a:stCxn id="1681" idx="3"/>
            <a:endCxn id="1683" idx="7"/>
          </p:cNvCxnSpPr>
          <p:nvPr/>
        </p:nvCxnSpPr>
        <p:spPr>
          <a:xfrm flipH="1">
            <a:off x="2101803" y="3772640"/>
            <a:ext cx="3369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686" name="Shape 1686"/>
          <p:cNvSpPr txBox="1"/>
          <p:nvPr/>
        </p:nvSpPr>
        <p:spPr>
          <a:xfrm>
            <a:off x="1723750" y="2781100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add(5)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Shape 16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add(E element)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2" name="Shape 1692"/>
          <p:cNvSpPr txBox="1"/>
          <p:nvPr>
            <p:ph idx="1" type="body"/>
          </p:nvPr>
        </p:nvSpPr>
        <p:spPr>
          <a:xfrm>
            <a:off x="311700" y="1152475"/>
            <a:ext cx="8520600" cy="143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Place the element in the next open spot in the array (leftmost open spot in the last row of the heap).</a:t>
            </a:r>
          </a:p>
          <a:p>
            <a:pPr indent="-342900" lvl="0" marL="457200" rtl="0">
              <a:spcBef>
                <a:spcPts val="0"/>
              </a:spcBef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Swap elements upwards (by comparing the added element with parent elements) until the heap invariants are satisfied (bubbleUp).</a:t>
            </a:r>
          </a:p>
        </p:txBody>
      </p:sp>
      <p:sp>
        <p:nvSpPr>
          <p:cNvPr id="1693" name="Shape 1693"/>
          <p:cNvSpPr/>
          <p:nvPr/>
        </p:nvSpPr>
        <p:spPr>
          <a:xfrm>
            <a:off x="720068" y="33287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4" name="Shape 1694"/>
          <p:cNvSpPr txBox="1"/>
          <p:nvPr/>
        </p:nvSpPr>
        <p:spPr>
          <a:xfrm>
            <a:off x="811134" y="33531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695" name="Shape 1695"/>
          <p:cNvSpPr/>
          <p:nvPr/>
        </p:nvSpPr>
        <p:spPr>
          <a:xfrm>
            <a:off x="2372143" y="33847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6" name="Shape 1696"/>
          <p:cNvSpPr txBox="1"/>
          <p:nvPr/>
        </p:nvSpPr>
        <p:spPr>
          <a:xfrm>
            <a:off x="2463209" y="34091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697" name="Shape 1697"/>
          <p:cNvSpPr/>
          <p:nvPr/>
        </p:nvSpPr>
        <p:spPr>
          <a:xfrm>
            <a:off x="1713890" y="409665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8" name="Shape 1698"/>
          <p:cNvSpPr txBox="1"/>
          <p:nvPr/>
        </p:nvSpPr>
        <p:spPr>
          <a:xfrm>
            <a:off x="1804956" y="41390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699" name="Shape 1699"/>
          <p:cNvCxnSpPr>
            <a:stCxn id="1695" idx="3"/>
            <a:endCxn id="1697" idx="7"/>
          </p:cNvCxnSpPr>
          <p:nvPr/>
        </p:nvCxnSpPr>
        <p:spPr>
          <a:xfrm flipH="1">
            <a:off x="2101803" y="3772640"/>
            <a:ext cx="3369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00" name="Shape 1700"/>
          <p:cNvSpPr/>
          <p:nvPr/>
        </p:nvSpPr>
        <p:spPr>
          <a:xfrm>
            <a:off x="3636256" y="34092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1" name="Shape 1701"/>
          <p:cNvSpPr txBox="1"/>
          <p:nvPr/>
        </p:nvSpPr>
        <p:spPr>
          <a:xfrm>
            <a:off x="3727322" y="34336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702" name="Shape 1702"/>
          <p:cNvSpPr/>
          <p:nvPr/>
        </p:nvSpPr>
        <p:spPr>
          <a:xfrm>
            <a:off x="2978003" y="412117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3" name="Shape 1703"/>
          <p:cNvSpPr txBox="1"/>
          <p:nvPr/>
        </p:nvSpPr>
        <p:spPr>
          <a:xfrm>
            <a:off x="3069069" y="416357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704" name="Shape 1704"/>
          <p:cNvCxnSpPr>
            <a:stCxn id="1700" idx="3"/>
            <a:endCxn id="1702" idx="7"/>
          </p:cNvCxnSpPr>
          <p:nvPr/>
        </p:nvCxnSpPr>
        <p:spPr>
          <a:xfrm flipH="1">
            <a:off x="3365916" y="3797165"/>
            <a:ext cx="3369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05" name="Shape 1705"/>
          <p:cNvSpPr txBox="1"/>
          <p:nvPr/>
        </p:nvSpPr>
        <p:spPr>
          <a:xfrm>
            <a:off x="1723750" y="2781100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add(5)</a:t>
            </a:r>
          </a:p>
        </p:txBody>
      </p:sp>
      <p:cxnSp>
        <p:nvCxnSpPr>
          <p:cNvPr id="1706" name="Shape 1706"/>
          <p:cNvCxnSpPr/>
          <p:nvPr/>
        </p:nvCxnSpPr>
        <p:spPr>
          <a:xfrm>
            <a:off x="2601553" y="3972151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707" name="Shape 1707"/>
          <p:cNvSpPr/>
          <p:nvPr/>
        </p:nvSpPr>
        <p:spPr>
          <a:xfrm rot="-5750230">
            <a:off x="1927006" y="3594195"/>
            <a:ext cx="456268" cy="485318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Shape 17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add(E element)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3" name="Shape 1713"/>
          <p:cNvSpPr txBox="1"/>
          <p:nvPr>
            <p:ph idx="1" type="body"/>
          </p:nvPr>
        </p:nvSpPr>
        <p:spPr>
          <a:xfrm>
            <a:off x="311700" y="1152475"/>
            <a:ext cx="8520600" cy="143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Place the element in the next open spot in the array (leftmost open spot in the last row of the heap).</a:t>
            </a:r>
          </a:p>
          <a:p>
            <a:pPr indent="-342900" lvl="0" marL="457200" rtl="0">
              <a:spcBef>
                <a:spcPts val="0"/>
              </a:spcBef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Swap elements upwards (by comparing the added element with parent elements) until the heap invariants are satisfied (bubbleUp).</a:t>
            </a:r>
          </a:p>
        </p:txBody>
      </p:sp>
      <p:sp>
        <p:nvSpPr>
          <p:cNvPr id="1714" name="Shape 1714"/>
          <p:cNvSpPr/>
          <p:nvPr/>
        </p:nvSpPr>
        <p:spPr>
          <a:xfrm>
            <a:off x="720068" y="33287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5" name="Shape 1715"/>
          <p:cNvSpPr txBox="1"/>
          <p:nvPr/>
        </p:nvSpPr>
        <p:spPr>
          <a:xfrm>
            <a:off x="811134" y="33531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716" name="Shape 1716"/>
          <p:cNvSpPr/>
          <p:nvPr/>
        </p:nvSpPr>
        <p:spPr>
          <a:xfrm>
            <a:off x="2372143" y="33847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7" name="Shape 1717"/>
          <p:cNvSpPr txBox="1"/>
          <p:nvPr/>
        </p:nvSpPr>
        <p:spPr>
          <a:xfrm>
            <a:off x="2463209" y="34091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718" name="Shape 1718"/>
          <p:cNvSpPr/>
          <p:nvPr/>
        </p:nvSpPr>
        <p:spPr>
          <a:xfrm>
            <a:off x="1713890" y="409665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9" name="Shape 1719"/>
          <p:cNvSpPr txBox="1"/>
          <p:nvPr/>
        </p:nvSpPr>
        <p:spPr>
          <a:xfrm>
            <a:off x="1804956" y="41390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720" name="Shape 1720"/>
          <p:cNvCxnSpPr>
            <a:stCxn id="1716" idx="3"/>
            <a:endCxn id="1718" idx="7"/>
          </p:cNvCxnSpPr>
          <p:nvPr/>
        </p:nvCxnSpPr>
        <p:spPr>
          <a:xfrm flipH="1">
            <a:off x="2101803" y="3772640"/>
            <a:ext cx="3369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21" name="Shape 1721"/>
          <p:cNvSpPr/>
          <p:nvPr/>
        </p:nvSpPr>
        <p:spPr>
          <a:xfrm>
            <a:off x="3636256" y="34092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2" name="Shape 1722"/>
          <p:cNvSpPr txBox="1"/>
          <p:nvPr/>
        </p:nvSpPr>
        <p:spPr>
          <a:xfrm>
            <a:off x="3727322" y="34336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723" name="Shape 1723"/>
          <p:cNvSpPr/>
          <p:nvPr/>
        </p:nvSpPr>
        <p:spPr>
          <a:xfrm>
            <a:off x="2978003" y="412117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4" name="Shape 1724"/>
          <p:cNvSpPr txBox="1"/>
          <p:nvPr/>
        </p:nvSpPr>
        <p:spPr>
          <a:xfrm>
            <a:off x="3069069" y="416357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725" name="Shape 1725"/>
          <p:cNvCxnSpPr>
            <a:stCxn id="1721" idx="3"/>
            <a:endCxn id="1723" idx="7"/>
          </p:cNvCxnSpPr>
          <p:nvPr/>
        </p:nvCxnSpPr>
        <p:spPr>
          <a:xfrm flipH="1">
            <a:off x="3365916" y="3797165"/>
            <a:ext cx="3369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26" name="Shape 1726"/>
          <p:cNvSpPr/>
          <p:nvPr/>
        </p:nvSpPr>
        <p:spPr>
          <a:xfrm>
            <a:off x="5307256" y="339817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7" name="Shape 1727"/>
          <p:cNvSpPr txBox="1"/>
          <p:nvPr/>
        </p:nvSpPr>
        <p:spPr>
          <a:xfrm>
            <a:off x="5398322" y="342264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728" name="Shape 1728"/>
          <p:cNvSpPr/>
          <p:nvPr/>
        </p:nvSpPr>
        <p:spPr>
          <a:xfrm>
            <a:off x="4649003" y="41101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9" name="Shape 1729"/>
          <p:cNvSpPr txBox="1"/>
          <p:nvPr/>
        </p:nvSpPr>
        <p:spPr>
          <a:xfrm>
            <a:off x="4740069" y="41525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730" name="Shape 1730"/>
          <p:cNvSpPr/>
          <p:nvPr/>
        </p:nvSpPr>
        <p:spPr>
          <a:xfrm>
            <a:off x="5992659" y="411610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1" name="Shape 1731"/>
          <p:cNvSpPr txBox="1"/>
          <p:nvPr/>
        </p:nvSpPr>
        <p:spPr>
          <a:xfrm>
            <a:off x="6083725" y="41525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cxnSp>
        <p:nvCxnSpPr>
          <p:cNvPr id="1732" name="Shape 1732"/>
          <p:cNvCxnSpPr>
            <a:stCxn id="1726" idx="3"/>
            <a:endCxn id="1728" idx="7"/>
          </p:cNvCxnSpPr>
          <p:nvPr/>
        </p:nvCxnSpPr>
        <p:spPr>
          <a:xfrm flipH="1">
            <a:off x="5036916" y="3786115"/>
            <a:ext cx="3369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733" name="Shape 1733"/>
          <p:cNvCxnSpPr>
            <a:stCxn id="1726" idx="5"/>
            <a:endCxn id="1730" idx="1"/>
          </p:cNvCxnSpPr>
          <p:nvPr/>
        </p:nvCxnSpPr>
        <p:spPr>
          <a:xfrm>
            <a:off x="5695196" y="3786115"/>
            <a:ext cx="3639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34" name="Shape 1734"/>
          <p:cNvSpPr txBox="1"/>
          <p:nvPr/>
        </p:nvSpPr>
        <p:spPr>
          <a:xfrm>
            <a:off x="1723750" y="2781100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add(5)</a:t>
            </a:r>
          </a:p>
        </p:txBody>
      </p:sp>
      <p:cxnSp>
        <p:nvCxnSpPr>
          <p:cNvPr id="1735" name="Shape 1735"/>
          <p:cNvCxnSpPr/>
          <p:nvPr/>
        </p:nvCxnSpPr>
        <p:spPr>
          <a:xfrm>
            <a:off x="2601553" y="3972151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736" name="Shape 1736"/>
          <p:cNvSpPr/>
          <p:nvPr/>
        </p:nvSpPr>
        <p:spPr>
          <a:xfrm rot="-5750230">
            <a:off x="1927006" y="3594195"/>
            <a:ext cx="456268" cy="485318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1737" name="Shape 1737"/>
          <p:cNvSpPr txBox="1"/>
          <p:nvPr/>
        </p:nvSpPr>
        <p:spPr>
          <a:xfrm>
            <a:off x="4649000" y="2781100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add(3)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Shape 17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add(E element)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3" name="Shape 1743"/>
          <p:cNvSpPr txBox="1"/>
          <p:nvPr>
            <p:ph idx="1" type="body"/>
          </p:nvPr>
        </p:nvSpPr>
        <p:spPr>
          <a:xfrm>
            <a:off x="311700" y="1152475"/>
            <a:ext cx="8520600" cy="143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Place the element in the next open spot in the array (leftmost open spot in the last row of the heap).</a:t>
            </a:r>
          </a:p>
          <a:p>
            <a:pPr indent="-342900" lvl="0" marL="457200" rtl="0">
              <a:spcBef>
                <a:spcPts val="0"/>
              </a:spcBef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Swap elements upwards (by comparing the added element with parent elements) until the heap invariants are satisfied </a:t>
            </a:r>
            <a:r>
              <a:rPr lang="en">
                <a:solidFill>
                  <a:srgbClr val="000000"/>
                </a:solidFill>
              </a:rPr>
              <a:t>(bubbleUp)</a:t>
            </a:r>
            <a:r>
              <a:rPr lang="en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1744" name="Shape 1744"/>
          <p:cNvSpPr/>
          <p:nvPr/>
        </p:nvSpPr>
        <p:spPr>
          <a:xfrm>
            <a:off x="720068" y="33287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5" name="Shape 1745"/>
          <p:cNvSpPr txBox="1"/>
          <p:nvPr/>
        </p:nvSpPr>
        <p:spPr>
          <a:xfrm>
            <a:off x="811134" y="33531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746" name="Shape 1746"/>
          <p:cNvSpPr/>
          <p:nvPr/>
        </p:nvSpPr>
        <p:spPr>
          <a:xfrm>
            <a:off x="2372143" y="338470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7" name="Shape 1747"/>
          <p:cNvSpPr txBox="1"/>
          <p:nvPr/>
        </p:nvSpPr>
        <p:spPr>
          <a:xfrm>
            <a:off x="2463209" y="340917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748" name="Shape 1748"/>
          <p:cNvSpPr/>
          <p:nvPr/>
        </p:nvSpPr>
        <p:spPr>
          <a:xfrm>
            <a:off x="1713890" y="409665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9" name="Shape 1749"/>
          <p:cNvSpPr txBox="1"/>
          <p:nvPr/>
        </p:nvSpPr>
        <p:spPr>
          <a:xfrm>
            <a:off x="1804956" y="41390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750" name="Shape 1750"/>
          <p:cNvCxnSpPr>
            <a:stCxn id="1746" idx="3"/>
            <a:endCxn id="1748" idx="7"/>
          </p:cNvCxnSpPr>
          <p:nvPr/>
        </p:nvCxnSpPr>
        <p:spPr>
          <a:xfrm flipH="1">
            <a:off x="2101803" y="3772640"/>
            <a:ext cx="3369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51" name="Shape 1751"/>
          <p:cNvSpPr/>
          <p:nvPr/>
        </p:nvSpPr>
        <p:spPr>
          <a:xfrm>
            <a:off x="3636256" y="34092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2" name="Shape 1752"/>
          <p:cNvSpPr txBox="1"/>
          <p:nvPr/>
        </p:nvSpPr>
        <p:spPr>
          <a:xfrm>
            <a:off x="3727322" y="34336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753" name="Shape 1753"/>
          <p:cNvSpPr/>
          <p:nvPr/>
        </p:nvSpPr>
        <p:spPr>
          <a:xfrm>
            <a:off x="2978003" y="412117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4" name="Shape 1754"/>
          <p:cNvSpPr txBox="1"/>
          <p:nvPr/>
        </p:nvSpPr>
        <p:spPr>
          <a:xfrm>
            <a:off x="3069069" y="416357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755" name="Shape 1755"/>
          <p:cNvCxnSpPr>
            <a:stCxn id="1751" idx="3"/>
            <a:endCxn id="1753" idx="7"/>
          </p:cNvCxnSpPr>
          <p:nvPr/>
        </p:nvCxnSpPr>
        <p:spPr>
          <a:xfrm flipH="1">
            <a:off x="3365916" y="3797165"/>
            <a:ext cx="3369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56" name="Shape 1756"/>
          <p:cNvSpPr/>
          <p:nvPr/>
        </p:nvSpPr>
        <p:spPr>
          <a:xfrm>
            <a:off x="5307256" y="339817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7" name="Shape 1757"/>
          <p:cNvSpPr txBox="1"/>
          <p:nvPr/>
        </p:nvSpPr>
        <p:spPr>
          <a:xfrm>
            <a:off x="5398322" y="342264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1758" name="Shape 1758"/>
          <p:cNvSpPr/>
          <p:nvPr/>
        </p:nvSpPr>
        <p:spPr>
          <a:xfrm>
            <a:off x="4649003" y="41101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9" name="Shape 1759"/>
          <p:cNvSpPr txBox="1"/>
          <p:nvPr/>
        </p:nvSpPr>
        <p:spPr>
          <a:xfrm>
            <a:off x="4740069" y="41525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760" name="Shape 1760"/>
          <p:cNvSpPr/>
          <p:nvPr/>
        </p:nvSpPr>
        <p:spPr>
          <a:xfrm>
            <a:off x="5992659" y="411610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1" name="Shape 1761"/>
          <p:cNvSpPr txBox="1"/>
          <p:nvPr/>
        </p:nvSpPr>
        <p:spPr>
          <a:xfrm>
            <a:off x="6083725" y="41525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cxnSp>
        <p:nvCxnSpPr>
          <p:cNvPr id="1762" name="Shape 1762"/>
          <p:cNvCxnSpPr>
            <a:stCxn id="1756" idx="3"/>
            <a:endCxn id="1758" idx="7"/>
          </p:cNvCxnSpPr>
          <p:nvPr/>
        </p:nvCxnSpPr>
        <p:spPr>
          <a:xfrm flipH="1">
            <a:off x="5036916" y="3786115"/>
            <a:ext cx="3369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763" name="Shape 1763"/>
          <p:cNvCxnSpPr>
            <a:stCxn id="1756" idx="5"/>
            <a:endCxn id="1760" idx="1"/>
          </p:cNvCxnSpPr>
          <p:nvPr/>
        </p:nvCxnSpPr>
        <p:spPr>
          <a:xfrm>
            <a:off x="5695196" y="3786115"/>
            <a:ext cx="3639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64" name="Shape 1764"/>
          <p:cNvSpPr/>
          <p:nvPr/>
        </p:nvSpPr>
        <p:spPr>
          <a:xfrm>
            <a:off x="7284031" y="337368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5" name="Shape 1765"/>
          <p:cNvSpPr txBox="1"/>
          <p:nvPr/>
        </p:nvSpPr>
        <p:spPr>
          <a:xfrm>
            <a:off x="7375097" y="339816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766" name="Shape 1766"/>
          <p:cNvSpPr/>
          <p:nvPr/>
        </p:nvSpPr>
        <p:spPr>
          <a:xfrm>
            <a:off x="6625778" y="408563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7" name="Shape 1767"/>
          <p:cNvSpPr txBox="1"/>
          <p:nvPr/>
        </p:nvSpPr>
        <p:spPr>
          <a:xfrm>
            <a:off x="6716844" y="4128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768" name="Shape 1768"/>
          <p:cNvSpPr/>
          <p:nvPr/>
        </p:nvSpPr>
        <p:spPr>
          <a:xfrm>
            <a:off x="7969434" y="40916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9" name="Shape 1769"/>
          <p:cNvSpPr txBox="1"/>
          <p:nvPr/>
        </p:nvSpPr>
        <p:spPr>
          <a:xfrm>
            <a:off x="8060500" y="4128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770" name="Shape 1770"/>
          <p:cNvCxnSpPr>
            <a:stCxn id="1764" idx="3"/>
            <a:endCxn id="1766" idx="7"/>
          </p:cNvCxnSpPr>
          <p:nvPr/>
        </p:nvCxnSpPr>
        <p:spPr>
          <a:xfrm flipH="1">
            <a:off x="7013691" y="3761628"/>
            <a:ext cx="3369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771" name="Shape 1771"/>
          <p:cNvCxnSpPr>
            <a:stCxn id="1764" idx="5"/>
            <a:endCxn id="1768" idx="1"/>
          </p:cNvCxnSpPr>
          <p:nvPr/>
        </p:nvCxnSpPr>
        <p:spPr>
          <a:xfrm>
            <a:off x="7671971" y="3761628"/>
            <a:ext cx="3639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72" name="Shape 1772"/>
          <p:cNvSpPr txBox="1"/>
          <p:nvPr/>
        </p:nvSpPr>
        <p:spPr>
          <a:xfrm>
            <a:off x="1723750" y="2781100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add(5)</a:t>
            </a:r>
          </a:p>
        </p:txBody>
      </p:sp>
      <p:cxnSp>
        <p:nvCxnSpPr>
          <p:cNvPr id="1773" name="Shape 1773"/>
          <p:cNvCxnSpPr/>
          <p:nvPr/>
        </p:nvCxnSpPr>
        <p:spPr>
          <a:xfrm>
            <a:off x="2601553" y="3972151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774" name="Shape 1774"/>
          <p:cNvCxnSpPr/>
          <p:nvPr/>
        </p:nvCxnSpPr>
        <p:spPr>
          <a:xfrm>
            <a:off x="6230403" y="3844101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775" name="Shape 1775"/>
          <p:cNvSpPr/>
          <p:nvPr/>
        </p:nvSpPr>
        <p:spPr>
          <a:xfrm>
            <a:off x="5763825" y="3633888"/>
            <a:ext cx="456275" cy="48532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1776" name="Shape 1776"/>
          <p:cNvSpPr/>
          <p:nvPr/>
        </p:nvSpPr>
        <p:spPr>
          <a:xfrm rot="-5750230">
            <a:off x="1927006" y="3594195"/>
            <a:ext cx="456268" cy="485318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1777" name="Shape 1777"/>
          <p:cNvSpPr txBox="1"/>
          <p:nvPr/>
        </p:nvSpPr>
        <p:spPr>
          <a:xfrm>
            <a:off x="4649000" y="2781100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add(3)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9DAF8"/>
        </a:solidFill>
      </p:bgPr>
    </p:bg>
    <p:spTree>
      <p:nvGrpSpPr>
        <p:cNvPr id="178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Shape 17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add(E element)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3" name="Shape 1783"/>
          <p:cNvSpPr/>
          <p:nvPr/>
        </p:nvSpPr>
        <p:spPr>
          <a:xfrm>
            <a:off x="854831" y="13211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4" name="Shape 1784"/>
          <p:cNvSpPr txBox="1"/>
          <p:nvPr/>
        </p:nvSpPr>
        <p:spPr>
          <a:xfrm>
            <a:off x="945897" y="13456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785" name="Shape 1785"/>
          <p:cNvSpPr/>
          <p:nvPr/>
        </p:nvSpPr>
        <p:spPr>
          <a:xfrm>
            <a:off x="348978" y="19342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6" name="Shape 1786"/>
          <p:cNvSpPr txBox="1"/>
          <p:nvPr/>
        </p:nvSpPr>
        <p:spPr>
          <a:xfrm>
            <a:off x="440044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787" name="Shape 1787"/>
          <p:cNvSpPr/>
          <p:nvPr/>
        </p:nvSpPr>
        <p:spPr>
          <a:xfrm>
            <a:off x="1387834" y="19401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8" name="Shape 1788"/>
          <p:cNvSpPr txBox="1"/>
          <p:nvPr/>
        </p:nvSpPr>
        <p:spPr>
          <a:xfrm>
            <a:off x="1478900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789" name="Shape 1789"/>
          <p:cNvCxnSpPr>
            <a:stCxn id="1783" idx="3"/>
            <a:endCxn id="1785" idx="7"/>
          </p:cNvCxnSpPr>
          <p:nvPr/>
        </p:nvCxnSpPr>
        <p:spPr>
          <a:xfrm flipH="1">
            <a:off x="736891" y="17090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790" name="Shape 1790"/>
          <p:cNvCxnSpPr>
            <a:stCxn id="1783" idx="5"/>
            <a:endCxn id="1787" idx="1"/>
          </p:cNvCxnSpPr>
          <p:nvPr/>
        </p:nvCxnSpPr>
        <p:spPr>
          <a:xfrm>
            <a:off x="1242771" y="17090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91" name="Shape 1791"/>
          <p:cNvSpPr txBox="1"/>
          <p:nvPr/>
        </p:nvSpPr>
        <p:spPr>
          <a:xfrm>
            <a:off x="2178025" y="1758975"/>
            <a:ext cx="25011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add(4)</a:t>
            </a:r>
            <a:r>
              <a:rPr lang="en"/>
              <a:t> and then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add(1)</a:t>
            </a:r>
            <a:r>
              <a:rPr lang="en"/>
              <a:t>?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5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Shape 17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add(E element)</a:t>
            </a:r>
          </a:p>
        </p:txBody>
      </p:sp>
      <p:sp>
        <p:nvSpPr>
          <p:cNvPr id="1797" name="Shape 1797"/>
          <p:cNvSpPr/>
          <p:nvPr/>
        </p:nvSpPr>
        <p:spPr>
          <a:xfrm>
            <a:off x="1309331" y="30334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98" name="Shape 1798"/>
          <p:cNvSpPr txBox="1"/>
          <p:nvPr/>
        </p:nvSpPr>
        <p:spPr>
          <a:xfrm>
            <a:off x="1400397" y="305788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799" name="Shape 1799"/>
          <p:cNvSpPr/>
          <p:nvPr/>
        </p:nvSpPr>
        <p:spPr>
          <a:xfrm>
            <a:off x="803478" y="36464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0" name="Shape 1800"/>
          <p:cNvSpPr txBox="1"/>
          <p:nvPr/>
        </p:nvSpPr>
        <p:spPr>
          <a:xfrm>
            <a:off x="894544" y="3688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801" name="Shape 1801"/>
          <p:cNvSpPr/>
          <p:nvPr/>
        </p:nvSpPr>
        <p:spPr>
          <a:xfrm>
            <a:off x="1842334" y="36524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2" name="Shape 1802"/>
          <p:cNvSpPr txBox="1"/>
          <p:nvPr/>
        </p:nvSpPr>
        <p:spPr>
          <a:xfrm>
            <a:off x="1933400" y="3688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803" name="Shape 1803"/>
          <p:cNvCxnSpPr>
            <a:stCxn id="1797" idx="3"/>
            <a:endCxn id="1799" idx="7"/>
          </p:cNvCxnSpPr>
          <p:nvPr/>
        </p:nvCxnSpPr>
        <p:spPr>
          <a:xfrm flipH="1">
            <a:off x="1191391" y="342135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04" name="Shape 1804"/>
          <p:cNvCxnSpPr>
            <a:stCxn id="1797" idx="5"/>
            <a:endCxn id="1801" idx="1"/>
          </p:cNvCxnSpPr>
          <p:nvPr/>
        </p:nvCxnSpPr>
        <p:spPr>
          <a:xfrm>
            <a:off x="1697271" y="342135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05" name="Shape 1805"/>
          <p:cNvSpPr txBox="1"/>
          <p:nvPr/>
        </p:nvSpPr>
        <p:spPr>
          <a:xfrm>
            <a:off x="311700" y="2722913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add(4)</a:t>
            </a:r>
          </a:p>
        </p:txBody>
      </p:sp>
      <p:sp>
        <p:nvSpPr>
          <p:cNvPr id="1806" name="Shape 1806"/>
          <p:cNvSpPr/>
          <p:nvPr/>
        </p:nvSpPr>
        <p:spPr>
          <a:xfrm>
            <a:off x="854831" y="13211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7" name="Shape 1807"/>
          <p:cNvSpPr txBox="1"/>
          <p:nvPr/>
        </p:nvSpPr>
        <p:spPr>
          <a:xfrm>
            <a:off x="945897" y="13456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808" name="Shape 1808"/>
          <p:cNvSpPr/>
          <p:nvPr/>
        </p:nvSpPr>
        <p:spPr>
          <a:xfrm>
            <a:off x="348978" y="19342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9" name="Shape 1809"/>
          <p:cNvSpPr txBox="1"/>
          <p:nvPr/>
        </p:nvSpPr>
        <p:spPr>
          <a:xfrm>
            <a:off x="440044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810" name="Shape 1810"/>
          <p:cNvSpPr/>
          <p:nvPr/>
        </p:nvSpPr>
        <p:spPr>
          <a:xfrm>
            <a:off x="1387834" y="19401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1" name="Shape 1811"/>
          <p:cNvSpPr txBox="1"/>
          <p:nvPr/>
        </p:nvSpPr>
        <p:spPr>
          <a:xfrm>
            <a:off x="1478900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812" name="Shape 1812"/>
          <p:cNvCxnSpPr>
            <a:stCxn id="1806" idx="3"/>
            <a:endCxn id="1808" idx="7"/>
          </p:cNvCxnSpPr>
          <p:nvPr/>
        </p:nvCxnSpPr>
        <p:spPr>
          <a:xfrm flipH="1">
            <a:off x="736891" y="17090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13" name="Shape 1813"/>
          <p:cNvCxnSpPr>
            <a:stCxn id="1806" idx="5"/>
            <a:endCxn id="1810" idx="1"/>
          </p:cNvCxnSpPr>
          <p:nvPr/>
        </p:nvCxnSpPr>
        <p:spPr>
          <a:xfrm>
            <a:off x="1242771" y="17090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14" name="Shape 1814"/>
          <p:cNvSpPr/>
          <p:nvPr/>
        </p:nvSpPr>
        <p:spPr>
          <a:xfrm>
            <a:off x="353578" y="427551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5" name="Shape 1815"/>
          <p:cNvSpPr txBox="1"/>
          <p:nvPr/>
        </p:nvSpPr>
        <p:spPr>
          <a:xfrm>
            <a:off x="444644" y="4317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1816" name="Shape 1816"/>
          <p:cNvCxnSpPr>
            <a:stCxn id="1799" idx="3"/>
            <a:endCxn id="1814" idx="7"/>
          </p:cNvCxnSpPr>
          <p:nvPr/>
        </p:nvCxnSpPr>
        <p:spPr>
          <a:xfrm flipH="1">
            <a:off x="741638" y="4034428"/>
            <a:ext cx="128400" cy="307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17" name="Shape 1817"/>
          <p:cNvSpPr txBox="1"/>
          <p:nvPr/>
        </p:nvSpPr>
        <p:spPr>
          <a:xfrm>
            <a:off x="2178025" y="1758975"/>
            <a:ext cx="25011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add(4)</a:t>
            </a:r>
            <a:r>
              <a:rPr lang="en"/>
              <a:t> and then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add(1)</a:t>
            </a:r>
            <a:r>
              <a:rPr lang="en"/>
              <a:t>?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Shape 18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add(E element)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3" name="Shape 1823"/>
          <p:cNvSpPr/>
          <p:nvPr/>
        </p:nvSpPr>
        <p:spPr>
          <a:xfrm>
            <a:off x="1309331" y="30334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4" name="Shape 1824"/>
          <p:cNvSpPr txBox="1"/>
          <p:nvPr/>
        </p:nvSpPr>
        <p:spPr>
          <a:xfrm>
            <a:off x="1400397" y="305788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825" name="Shape 1825"/>
          <p:cNvSpPr/>
          <p:nvPr/>
        </p:nvSpPr>
        <p:spPr>
          <a:xfrm>
            <a:off x="803478" y="36464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6" name="Shape 1826"/>
          <p:cNvSpPr txBox="1"/>
          <p:nvPr/>
        </p:nvSpPr>
        <p:spPr>
          <a:xfrm>
            <a:off x="894544" y="3688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827" name="Shape 1827"/>
          <p:cNvSpPr/>
          <p:nvPr/>
        </p:nvSpPr>
        <p:spPr>
          <a:xfrm>
            <a:off x="1842334" y="36524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8" name="Shape 1828"/>
          <p:cNvSpPr txBox="1"/>
          <p:nvPr/>
        </p:nvSpPr>
        <p:spPr>
          <a:xfrm>
            <a:off x="1933400" y="3688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829" name="Shape 1829"/>
          <p:cNvCxnSpPr>
            <a:stCxn id="1823" idx="3"/>
            <a:endCxn id="1825" idx="7"/>
          </p:cNvCxnSpPr>
          <p:nvPr/>
        </p:nvCxnSpPr>
        <p:spPr>
          <a:xfrm flipH="1">
            <a:off x="1191391" y="342135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30" name="Shape 1830"/>
          <p:cNvCxnSpPr>
            <a:stCxn id="1823" idx="5"/>
            <a:endCxn id="1827" idx="1"/>
          </p:cNvCxnSpPr>
          <p:nvPr/>
        </p:nvCxnSpPr>
        <p:spPr>
          <a:xfrm>
            <a:off x="1697271" y="342135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31" name="Shape 1831"/>
          <p:cNvCxnSpPr/>
          <p:nvPr/>
        </p:nvCxnSpPr>
        <p:spPr>
          <a:xfrm>
            <a:off x="2119228" y="3347588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832" name="Shape 1832"/>
          <p:cNvSpPr/>
          <p:nvPr/>
        </p:nvSpPr>
        <p:spPr>
          <a:xfrm rot="-6090980">
            <a:off x="434032" y="3792138"/>
            <a:ext cx="397432" cy="46439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1833" name="Shape 1833"/>
          <p:cNvSpPr txBox="1"/>
          <p:nvPr/>
        </p:nvSpPr>
        <p:spPr>
          <a:xfrm>
            <a:off x="311700" y="2722913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add(4)</a:t>
            </a:r>
          </a:p>
        </p:txBody>
      </p:sp>
      <p:sp>
        <p:nvSpPr>
          <p:cNvPr id="1834" name="Shape 1834"/>
          <p:cNvSpPr/>
          <p:nvPr/>
        </p:nvSpPr>
        <p:spPr>
          <a:xfrm>
            <a:off x="854831" y="13211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5" name="Shape 1835"/>
          <p:cNvSpPr txBox="1"/>
          <p:nvPr/>
        </p:nvSpPr>
        <p:spPr>
          <a:xfrm>
            <a:off x="945897" y="13456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836" name="Shape 1836"/>
          <p:cNvSpPr/>
          <p:nvPr/>
        </p:nvSpPr>
        <p:spPr>
          <a:xfrm>
            <a:off x="348978" y="19342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7" name="Shape 1837"/>
          <p:cNvSpPr txBox="1"/>
          <p:nvPr/>
        </p:nvSpPr>
        <p:spPr>
          <a:xfrm>
            <a:off x="440044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838" name="Shape 1838"/>
          <p:cNvSpPr/>
          <p:nvPr/>
        </p:nvSpPr>
        <p:spPr>
          <a:xfrm>
            <a:off x="1387834" y="19401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9" name="Shape 1839"/>
          <p:cNvSpPr txBox="1"/>
          <p:nvPr/>
        </p:nvSpPr>
        <p:spPr>
          <a:xfrm>
            <a:off x="1478900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840" name="Shape 1840"/>
          <p:cNvCxnSpPr>
            <a:stCxn id="1834" idx="3"/>
            <a:endCxn id="1836" idx="7"/>
          </p:cNvCxnSpPr>
          <p:nvPr/>
        </p:nvCxnSpPr>
        <p:spPr>
          <a:xfrm flipH="1">
            <a:off x="736891" y="17090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41" name="Shape 1841"/>
          <p:cNvCxnSpPr>
            <a:stCxn id="1834" idx="5"/>
            <a:endCxn id="1838" idx="1"/>
          </p:cNvCxnSpPr>
          <p:nvPr/>
        </p:nvCxnSpPr>
        <p:spPr>
          <a:xfrm>
            <a:off x="1242771" y="17090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42" name="Shape 1842"/>
          <p:cNvSpPr/>
          <p:nvPr/>
        </p:nvSpPr>
        <p:spPr>
          <a:xfrm>
            <a:off x="353578" y="427551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3" name="Shape 1843"/>
          <p:cNvSpPr txBox="1"/>
          <p:nvPr/>
        </p:nvSpPr>
        <p:spPr>
          <a:xfrm>
            <a:off x="444644" y="4317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1844" name="Shape 1844"/>
          <p:cNvCxnSpPr>
            <a:stCxn id="1825" idx="3"/>
            <a:endCxn id="1842" idx="7"/>
          </p:cNvCxnSpPr>
          <p:nvPr/>
        </p:nvCxnSpPr>
        <p:spPr>
          <a:xfrm flipH="1">
            <a:off x="741638" y="4034428"/>
            <a:ext cx="128400" cy="307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45" name="Shape 1845"/>
          <p:cNvSpPr/>
          <p:nvPr/>
        </p:nvSpPr>
        <p:spPr>
          <a:xfrm>
            <a:off x="3086656" y="302543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6" name="Shape 1846"/>
          <p:cNvSpPr txBox="1"/>
          <p:nvPr/>
        </p:nvSpPr>
        <p:spPr>
          <a:xfrm>
            <a:off x="3177722" y="30499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847" name="Shape 1847"/>
          <p:cNvSpPr/>
          <p:nvPr/>
        </p:nvSpPr>
        <p:spPr>
          <a:xfrm>
            <a:off x="2580803" y="363851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8" name="Shape 1848"/>
          <p:cNvSpPr txBox="1"/>
          <p:nvPr/>
        </p:nvSpPr>
        <p:spPr>
          <a:xfrm>
            <a:off x="2671869" y="3680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849" name="Shape 1849"/>
          <p:cNvSpPr/>
          <p:nvPr/>
        </p:nvSpPr>
        <p:spPr>
          <a:xfrm>
            <a:off x="3619659" y="36444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0" name="Shape 1850"/>
          <p:cNvSpPr txBox="1"/>
          <p:nvPr/>
        </p:nvSpPr>
        <p:spPr>
          <a:xfrm>
            <a:off x="3710725" y="3680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851" name="Shape 1851"/>
          <p:cNvCxnSpPr>
            <a:stCxn id="1845" idx="3"/>
            <a:endCxn id="1847" idx="7"/>
          </p:cNvCxnSpPr>
          <p:nvPr/>
        </p:nvCxnSpPr>
        <p:spPr>
          <a:xfrm flipH="1">
            <a:off x="2968716" y="34133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52" name="Shape 1852"/>
          <p:cNvCxnSpPr>
            <a:stCxn id="1845" idx="5"/>
            <a:endCxn id="1849" idx="1"/>
          </p:cNvCxnSpPr>
          <p:nvPr/>
        </p:nvCxnSpPr>
        <p:spPr>
          <a:xfrm>
            <a:off x="3474596" y="34133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53" name="Shape 1853"/>
          <p:cNvSpPr/>
          <p:nvPr/>
        </p:nvSpPr>
        <p:spPr>
          <a:xfrm>
            <a:off x="2197978" y="42746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4" name="Shape 1854"/>
          <p:cNvSpPr txBox="1"/>
          <p:nvPr/>
        </p:nvSpPr>
        <p:spPr>
          <a:xfrm>
            <a:off x="2289044" y="4317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855" name="Shape 1855"/>
          <p:cNvCxnSpPr>
            <a:endCxn id="1853" idx="7"/>
          </p:cNvCxnSpPr>
          <p:nvPr/>
        </p:nvCxnSpPr>
        <p:spPr>
          <a:xfrm flipH="1">
            <a:off x="2585918" y="408649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56" name="Shape 1856"/>
          <p:cNvSpPr txBox="1"/>
          <p:nvPr/>
        </p:nvSpPr>
        <p:spPr>
          <a:xfrm>
            <a:off x="2178025" y="1758975"/>
            <a:ext cx="25011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add(4)</a:t>
            </a:r>
            <a:r>
              <a:rPr lang="en"/>
              <a:t> and then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add(1)</a:t>
            </a:r>
            <a:r>
              <a:rPr lang="en"/>
              <a:t>?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0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Shape 18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add(E element)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2" name="Shape 1862"/>
          <p:cNvSpPr/>
          <p:nvPr/>
        </p:nvSpPr>
        <p:spPr>
          <a:xfrm>
            <a:off x="1309331" y="30334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3" name="Shape 1863"/>
          <p:cNvSpPr txBox="1"/>
          <p:nvPr/>
        </p:nvSpPr>
        <p:spPr>
          <a:xfrm>
            <a:off x="1400397" y="305788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864" name="Shape 1864"/>
          <p:cNvSpPr/>
          <p:nvPr/>
        </p:nvSpPr>
        <p:spPr>
          <a:xfrm>
            <a:off x="803478" y="36464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5" name="Shape 1865"/>
          <p:cNvSpPr txBox="1"/>
          <p:nvPr/>
        </p:nvSpPr>
        <p:spPr>
          <a:xfrm>
            <a:off x="894544" y="3688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866" name="Shape 1866"/>
          <p:cNvSpPr/>
          <p:nvPr/>
        </p:nvSpPr>
        <p:spPr>
          <a:xfrm>
            <a:off x="1842334" y="36524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7" name="Shape 1867"/>
          <p:cNvSpPr txBox="1"/>
          <p:nvPr/>
        </p:nvSpPr>
        <p:spPr>
          <a:xfrm>
            <a:off x="1933400" y="3688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868" name="Shape 1868"/>
          <p:cNvCxnSpPr>
            <a:stCxn id="1862" idx="3"/>
            <a:endCxn id="1864" idx="7"/>
          </p:cNvCxnSpPr>
          <p:nvPr/>
        </p:nvCxnSpPr>
        <p:spPr>
          <a:xfrm flipH="1">
            <a:off x="1191391" y="342135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69" name="Shape 1869"/>
          <p:cNvCxnSpPr>
            <a:stCxn id="1862" idx="5"/>
            <a:endCxn id="1866" idx="1"/>
          </p:cNvCxnSpPr>
          <p:nvPr/>
        </p:nvCxnSpPr>
        <p:spPr>
          <a:xfrm>
            <a:off x="1697271" y="342135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70" name="Shape 1870"/>
          <p:cNvCxnSpPr/>
          <p:nvPr/>
        </p:nvCxnSpPr>
        <p:spPr>
          <a:xfrm>
            <a:off x="2119228" y="3347588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871" name="Shape 1871"/>
          <p:cNvSpPr/>
          <p:nvPr/>
        </p:nvSpPr>
        <p:spPr>
          <a:xfrm rot="-6090980">
            <a:off x="434032" y="3792138"/>
            <a:ext cx="397432" cy="46439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1872" name="Shape 1872"/>
          <p:cNvSpPr txBox="1"/>
          <p:nvPr/>
        </p:nvSpPr>
        <p:spPr>
          <a:xfrm>
            <a:off x="311700" y="2722913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add(4)</a:t>
            </a:r>
          </a:p>
        </p:txBody>
      </p:sp>
      <p:sp>
        <p:nvSpPr>
          <p:cNvPr id="1873" name="Shape 1873"/>
          <p:cNvSpPr/>
          <p:nvPr/>
        </p:nvSpPr>
        <p:spPr>
          <a:xfrm>
            <a:off x="854831" y="13211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4" name="Shape 1874"/>
          <p:cNvSpPr txBox="1"/>
          <p:nvPr/>
        </p:nvSpPr>
        <p:spPr>
          <a:xfrm>
            <a:off x="945897" y="13456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875" name="Shape 1875"/>
          <p:cNvSpPr/>
          <p:nvPr/>
        </p:nvSpPr>
        <p:spPr>
          <a:xfrm>
            <a:off x="348978" y="19342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6" name="Shape 1876"/>
          <p:cNvSpPr txBox="1"/>
          <p:nvPr/>
        </p:nvSpPr>
        <p:spPr>
          <a:xfrm>
            <a:off x="440044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877" name="Shape 1877"/>
          <p:cNvSpPr/>
          <p:nvPr/>
        </p:nvSpPr>
        <p:spPr>
          <a:xfrm>
            <a:off x="1387834" y="19401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8" name="Shape 1878"/>
          <p:cNvSpPr txBox="1"/>
          <p:nvPr/>
        </p:nvSpPr>
        <p:spPr>
          <a:xfrm>
            <a:off x="1478900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879" name="Shape 1879"/>
          <p:cNvCxnSpPr>
            <a:stCxn id="1873" idx="3"/>
            <a:endCxn id="1875" idx="7"/>
          </p:cNvCxnSpPr>
          <p:nvPr/>
        </p:nvCxnSpPr>
        <p:spPr>
          <a:xfrm flipH="1">
            <a:off x="736891" y="17090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80" name="Shape 1880"/>
          <p:cNvCxnSpPr>
            <a:stCxn id="1873" idx="5"/>
            <a:endCxn id="1877" idx="1"/>
          </p:cNvCxnSpPr>
          <p:nvPr/>
        </p:nvCxnSpPr>
        <p:spPr>
          <a:xfrm>
            <a:off x="1242771" y="17090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81" name="Shape 1881"/>
          <p:cNvSpPr/>
          <p:nvPr/>
        </p:nvSpPr>
        <p:spPr>
          <a:xfrm>
            <a:off x="353578" y="427551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2" name="Shape 1882"/>
          <p:cNvSpPr txBox="1"/>
          <p:nvPr/>
        </p:nvSpPr>
        <p:spPr>
          <a:xfrm>
            <a:off x="444644" y="4317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1883" name="Shape 1883"/>
          <p:cNvCxnSpPr>
            <a:stCxn id="1864" idx="3"/>
            <a:endCxn id="1881" idx="7"/>
          </p:cNvCxnSpPr>
          <p:nvPr/>
        </p:nvCxnSpPr>
        <p:spPr>
          <a:xfrm flipH="1">
            <a:off x="741638" y="4034428"/>
            <a:ext cx="128400" cy="307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84" name="Shape 1884"/>
          <p:cNvSpPr/>
          <p:nvPr/>
        </p:nvSpPr>
        <p:spPr>
          <a:xfrm>
            <a:off x="3086656" y="302543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5" name="Shape 1885"/>
          <p:cNvSpPr txBox="1"/>
          <p:nvPr/>
        </p:nvSpPr>
        <p:spPr>
          <a:xfrm>
            <a:off x="3177722" y="30499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886" name="Shape 1886"/>
          <p:cNvSpPr/>
          <p:nvPr/>
        </p:nvSpPr>
        <p:spPr>
          <a:xfrm>
            <a:off x="2580803" y="363851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7" name="Shape 1887"/>
          <p:cNvSpPr txBox="1"/>
          <p:nvPr/>
        </p:nvSpPr>
        <p:spPr>
          <a:xfrm>
            <a:off x="2671869" y="3680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888" name="Shape 1888"/>
          <p:cNvSpPr/>
          <p:nvPr/>
        </p:nvSpPr>
        <p:spPr>
          <a:xfrm>
            <a:off x="3619659" y="36444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9" name="Shape 1889"/>
          <p:cNvSpPr txBox="1"/>
          <p:nvPr/>
        </p:nvSpPr>
        <p:spPr>
          <a:xfrm>
            <a:off x="3710725" y="3680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890" name="Shape 1890"/>
          <p:cNvCxnSpPr>
            <a:stCxn id="1884" idx="3"/>
            <a:endCxn id="1886" idx="7"/>
          </p:cNvCxnSpPr>
          <p:nvPr/>
        </p:nvCxnSpPr>
        <p:spPr>
          <a:xfrm flipH="1">
            <a:off x="2968716" y="34133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91" name="Shape 1891"/>
          <p:cNvCxnSpPr>
            <a:stCxn id="1884" idx="5"/>
            <a:endCxn id="1888" idx="1"/>
          </p:cNvCxnSpPr>
          <p:nvPr/>
        </p:nvCxnSpPr>
        <p:spPr>
          <a:xfrm>
            <a:off x="3474596" y="34133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92" name="Shape 1892"/>
          <p:cNvSpPr/>
          <p:nvPr/>
        </p:nvSpPr>
        <p:spPr>
          <a:xfrm>
            <a:off x="2197978" y="42746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3" name="Shape 1893"/>
          <p:cNvSpPr txBox="1"/>
          <p:nvPr/>
        </p:nvSpPr>
        <p:spPr>
          <a:xfrm>
            <a:off x="2289044" y="4317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894" name="Shape 1894"/>
          <p:cNvCxnSpPr>
            <a:endCxn id="1892" idx="7"/>
          </p:cNvCxnSpPr>
          <p:nvPr/>
        </p:nvCxnSpPr>
        <p:spPr>
          <a:xfrm flipH="1">
            <a:off x="2585918" y="408649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95" name="Shape 1895"/>
          <p:cNvSpPr/>
          <p:nvPr/>
        </p:nvSpPr>
        <p:spPr>
          <a:xfrm>
            <a:off x="5672481" y="150186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6" name="Shape 1896"/>
          <p:cNvSpPr txBox="1"/>
          <p:nvPr/>
        </p:nvSpPr>
        <p:spPr>
          <a:xfrm>
            <a:off x="5763547" y="15263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897" name="Shape 1897"/>
          <p:cNvSpPr/>
          <p:nvPr/>
        </p:nvSpPr>
        <p:spPr>
          <a:xfrm>
            <a:off x="5166628" y="211493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8" name="Shape 1898"/>
          <p:cNvSpPr txBox="1"/>
          <p:nvPr/>
        </p:nvSpPr>
        <p:spPr>
          <a:xfrm>
            <a:off x="5257694" y="21573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899" name="Shape 1899"/>
          <p:cNvSpPr/>
          <p:nvPr/>
        </p:nvSpPr>
        <p:spPr>
          <a:xfrm>
            <a:off x="6205484" y="21209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0" name="Shape 1900"/>
          <p:cNvSpPr txBox="1"/>
          <p:nvPr/>
        </p:nvSpPr>
        <p:spPr>
          <a:xfrm>
            <a:off x="6296550" y="21573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901" name="Shape 1901"/>
          <p:cNvCxnSpPr>
            <a:stCxn id="1895" idx="3"/>
            <a:endCxn id="1897" idx="7"/>
          </p:cNvCxnSpPr>
          <p:nvPr/>
        </p:nvCxnSpPr>
        <p:spPr>
          <a:xfrm flipH="1">
            <a:off x="5554541" y="18898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02" name="Shape 1902"/>
          <p:cNvCxnSpPr>
            <a:stCxn id="1895" idx="5"/>
            <a:endCxn id="1899" idx="1"/>
          </p:cNvCxnSpPr>
          <p:nvPr/>
        </p:nvCxnSpPr>
        <p:spPr>
          <a:xfrm>
            <a:off x="6060421" y="18898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03" name="Shape 1903"/>
          <p:cNvSpPr txBox="1"/>
          <p:nvPr/>
        </p:nvSpPr>
        <p:spPr>
          <a:xfrm>
            <a:off x="4674850" y="1137288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add(1)</a:t>
            </a:r>
          </a:p>
        </p:txBody>
      </p:sp>
      <p:sp>
        <p:nvSpPr>
          <p:cNvPr id="1904" name="Shape 1904"/>
          <p:cNvSpPr/>
          <p:nvPr/>
        </p:nvSpPr>
        <p:spPr>
          <a:xfrm>
            <a:off x="4674853" y="27430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5" name="Shape 1905"/>
          <p:cNvSpPr txBox="1"/>
          <p:nvPr/>
        </p:nvSpPr>
        <p:spPr>
          <a:xfrm>
            <a:off x="4765919" y="27854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906" name="Shape 1906"/>
          <p:cNvCxnSpPr>
            <a:endCxn id="1904" idx="7"/>
          </p:cNvCxnSpPr>
          <p:nvPr/>
        </p:nvCxnSpPr>
        <p:spPr>
          <a:xfrm flipH="1">
            <a:off x="5062793" y="2529748"/>
            <a:ext cx="207900" cy="279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07" name="Shape 1907"/>
          <p:cNvSpPr/>
          <p:nvPr/>
        </p:nvSpPr>
        <p:spPr>
          <a:xfrm>
            <a:off x="5572478" y="274308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8" name="Shape 1908"/>
          <p:cNvSpPr txBox="1"/>
          <p:nvPr/>
        </p:nvSpPr>
        <p:spPr>
          <a:xfrm>
            <a:off x="5663544" y="27854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1909" name="Shape 1909"/>
          <p:cNvCxnSpPr/>
          <p:nvPr/>
        </p:nvCxnSpPr>
        <p:spPr>
          <a:xfrm>
            <a:off x="5516800" y="2537475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10" name="Shape 1910"/>
          <p:cNvSpPr txBox="1"/>
          <p:nvPr/>
        </p:nvSpPr>
        <p:spPr>
          <a:xfrm>
            <a:off x="2178025" y="1758975"/>
            <a:ext cx="25011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add(4)</a:t>
            </a:r>
            <a:r>
              <a:rPr lang="en"/>
              <a:t> and then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add(1)</a:t>
            </a:r>
            <a:r>
              <a:rPr lang="en"/>
              <a:t>?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Shape 19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add(E element)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6" name="Shape 1916"/>
          <p:cNvSpPr/>
          <p:nvPr/>
        </p:nvSpPr>
        <p:spPr>
          <a:xfrm>
            <a:off x="1309331" y="30334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7" name="Shape 1917"/>
          <p:cNvSpPr txBox="1"/>
          <p:nvPr/>
        </p:nvSpPr>
        <p:spPr>
          <a:xfrm>
            <a:off x="1400397" y="305788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918" name="Shape 1918"/>
          <p:cNvSpPr/>
          <p:nvPr/>
        </p:nvSpPr>
        <p:spPr>
          <a:xfrm>
            <a:off x="803478" y="36464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9" name="Shape 1919"/>
          <p:cNvSpPr txBox="1"/>
          <p:nvPr/>
        </p:nvSpPr>
        <p:spPr>
          <a:xfrm>
            <a:off x="894544" y="3688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920" name="Shape 1920"/>
          <p:cNvSpPr/>
          <p:nvPr/>
        </p:nvSpPr>
        <p:spPr>
          <a:xfrm>
            <a:off x="1842334" y="36524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1" name="Shape 1921"/>
          <p:cNvSpPr txBox="1"/>
          <p:nvPr/>
        </p:nvSpPr>
        <p:spPr>
          <a:xfrm>
            <a:off x="1933400" y="3688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922" name="Shape 1922"/>
          <p:cNvCxnSpPr>
            <a:stCxn id="1916" idx="3"/>
            <a:endCxn id="1918" idx="7"/>
          </p:cNvCxnSpPr>
          <p:nvPr/>
        </p:nvCxnSpPr>
        <p:spPr>
          <a:xfrm flipH="1">
            <a:off x="1191391" y="342135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23" name="Shape 1923"/>
          <p:cNvCxnSpPr>
            <a:stCxn id="1916" idx="5"/>
            <a:endCxn id="1920" idx="1"/>
          </p:cNvCxnSpPr>
          <p:nvPr/>
        </p:nvCxnSpPr>
        <p:spPr>
          <a:xfrm>
            <a:off x="1697271" y="342135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24" name="Shape 1924"/>
          <p:cNvCxnSpPr/>
          <p:nvPr/>
        </p:nvCxnSpPr>
        <p:spPr>
          <a:xfrm>
            <a:off x="2119228" y="3347588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925" name="Shape 1925"/>
          <p:cNvSpPr/>
          <p:nvPr/>
        </p:nvSpPr>
        <p:spPr>
          <a:xfrm rot="-6090980">
            <a:off x="434032" y="3792138"/>
            <a:ext cx="397432" cy="46439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1926" name="Shape 1926"/>
          <p:cNvSpPr txBox="1"/>
          <p:nvPr/>
        </p:nvSpPr>
        <p:spPr>
          <a:xfrm>
            <a:off x="311700" y="2722913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add(4)</a:t>
            </a:r>
          </a:p>
        </p:txBody>
      </p:sp>
      <p:sp>
        <p:nvSpPr>
          <p:cNvPr id="1927" name="Shape 1927"/>
          <p:cNvSpPr/>
          <p:nvPr/>
        </p:nvSpPr>
        <p:spPr>
          <a:xfrm>
            <a:off x="854831" y="13211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8" name="Shape 1928"/>
          <p:cNvSpPr txBox="1"/>
          <p:nvPr/>
        </p:nvSpPr>
        <p:spPr>
          <a:xfrm>
            <a:off x="945897" y="13456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929" name="Shape 1929"/>
          <p:cNvSpPr/>
          <p:nvPr/>
        </p:nvSpPr>
        <p:spPr>
          <a:xfrm>
            <a:off x="348978" y="19342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0" name="Shape 1930"/>
          <p:cNvSpPr txBox="1"/>
          <p:nvPr/>
        </p:nvSpPr>
        <p:spPr>
          <a:xfrm>
            <a:off x="440044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931" name="Shape 1931"/>
          <p:cNvSpPr/>
          <p:nvPr/>
        </p:nvSpPr>
        <p:spPr>
          <a:xfrm>
            <a:off x="1387834" y="19401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2" name="Shape 1932"/>
          <p:cNvSpPr txBox="1"/>
          <p:nvPr/>
        </p:nvSpPr>
        <p:spPr>
          <a:xfrm>
            <a:off x="1478900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933" name="Shape 1933"/>
          <p:cNvCxnSpPr>
            <a:stCxn id="1927" idx="3"/>
            <a:endCxn id="1929" idx="7"/>
          </p:cNvCxnSpPr>
          <p:nvPr/>
        </p:nvCxnSpPr>
        <p:spPr>
          <a:xfrm flipH="1">
            <a:off x="736891" y="17090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34" name="Shape 1934"/>
          <p:cNvCxnSpPr>
            <a:stCxn id="1927" idx="5"/>
            <a:endCxn id="1931" idx="1"/>
          </p:cNvCxnSpPr>
          <p:nvPr/>
        </p:nvCxnSpPr>
        <p:spPr>
          <a:xfrm>
            <a:off x="1242771" y="17090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35" name="Shape 1935"/>
          <p:cNvSpPr/>
          <p:nvPr/>
        </p:nvSpPr>
        <p:spPr>
          <a:xfrm>
            <a:off x="353578" y="427551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6" name="Shape 1936"/>
          <p:cNvSpPr txBox="1"/>
          <p:nvPr/>
        </p:nvSpPr>
        <p:spPr>
          <a:xfrm>
            <a:off x="444644" y="4317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1937" name="Shape 1937"/>
          <p:cNvCxnSpPr>
            <a:stCxn id="1918" idx="3"/>
            <a:endCxn id="1935" idx="7"/>
          </p:cNvCxnSpPr>
          <p:nvPr/>
        </p:nvCxnSpPr>
        <p:spPr>
          <a:xfrm flipH="1">
            <a:off x="741638" y="4034428"/>
            <a:ext cx="128400" cy="307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38" name="Shape 1938"/>
          <p:cNvSpPr/>
          <p:nvPr/>
        </p:nvSpPr>
        <p:spPr>
          <a:xfrm>
            <a:off x="3086656" y="302543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9" name="Shape 1939"/>
          <p:cNvSpPr txBox="1"/>
          <p:nvPr/>
        </p:nvSpPr>
        <p:spPr>
          <a:xfrm>
            <a:off x="3177722" y="30499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940" name="Shape 1940"/>
          <p:cNvSpPr/>
          <p:nvPr/>
        </p:nvSpPr>
        <p:spPr>
          <a:xfrm>
            <a:off x="2580803" y="363851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1" name="Shape 1941"/>
          <p:cNvSpPr txBox="1"/>
          <p:nvPr/>
        </p:nvSpPr>
        <p:spPr>
          <a:xfrm>
            <a:off x="2671869" y="3680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942" name="Shape 1942"/>
          <p:cNvSpPr/>
          <p:nvPr/>
        </p:nvSpPr>
        <p:spPr>
          <a:xfrm>
            <a:off x="3619659" y="36444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3" name="Shape 1943"/>
          <p:cNvSpPr txBox="1"/>
          <p:nvPr/>
        </p:nvSpPr>
        <p:spPr>
          <a:xfrm>
            <a:off x="3710725" y="3680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944" name="Shape 1944"/>
          <p:cNvCxnSpPr>
            <a:stCxn id="1938" idx="3"/>
            <a:endCxn id="1940" idx="7"/>
          </p:cNvCxnSpPr>
          <p:nvPr/>
        </p:nvCxnSpPr>
        <p:spPr>
          <a:xfrm flipH="1">
            <a:off x="2968716" y="34133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45" name="Shape 1945"/>
          <p:cNvCxnSpPr>
            <a:stCxn id="1938" idx="5"/>
            <a:endCxn id="1942" idx="1"/>
          </p:cNvCxnSpPr>
          <p:nvPr/>
        </p:nvCxnSpPr>
        <p:spPr>
          <a:xfrm>
            <a:off x="3474596" y="34133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46" name="Shape 1946"/>
          <p:cNvSpPr/>
          <p:nvPr/>
        </p:nvSpPr>
        <p:spPr>
          <a:xfrm>
            <a:off x="2197978" y="42746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7" name="Shape 1947"/>
          <p:cNvSpPr txBox="1"/>
          <p:nvPr/>
        </p:nvSpPr>
        <p:spPr>
          <a:xfrm>
            <a:off x="2289044" y="4317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948" name="Shape 1948"/>
          <p:cNvCxnSpPr>
            <a:endCxn id="1946" idx="7"/>
          </p:cNvCxnSpPr>
          <p:nvPr/>
        </p:nvCxnSpPr>
        <p:spPr>
          <a:xfrm flipH="1">
            <a:off x="2585918" y="408649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49" name="Shape 1949"/>
          <p:cNvSpPr/>
          <p:nvPr/>
        </p:nvSpPr>
        <p:spPr>
          <a:xfrm>
            <a:off x="5672481" y="150186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0" name="Shape 1950"/>
          <p:cNvSpPr txBox="1"/>
          <p:nvPr/>
        </p:nvSpPr>
        <p:spPr>
          <a:xfrm>
            <a:off x="5763547" y="15263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951" name="Shape 1951"/>
          <p:cNvSpPr/>
          <p:nvPr/>
        </p:nvSpPr>
        <p:spPr>
          <a:xfrm>
            <a:off x="5166628" y="211493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2" name="Shape 1952"/>
          <p:cNvSpPr txBox="1"/>
          <p:nvPr/>
        </p:nvSpPr>
        <p:spPr>
          <a:xfrm>
            <a:off x="5257694" y="21573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1953" name="Shape 1953"/>
          <p:cNvSpPr/>
          <p:nvPr/>
        </p:nvSpPr>
        <p:spPr>
          <a:xfrm>
            <a:off x="6205484" y="21209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4" name="Shape 1954"/>
          <p:cNvSpPr txBox="1"/>
          <p:nvPr/>
        </p:nvSpPr>
        <p:spPr>
          <a:xfrm>
            <a:off x="6296550" y="21573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955" name="Shape 1955"/>
          <p:cNvCxnSpPr>
            <a:stCxn id="1949" idx="3"/>
            <a:endCxn id="1951" idx="7"/>
          </p:cNvCxnSpPr>
          <p:nvPr/>
        </p:nvCxnSpPr>
        <p:spPr>
          <a:xfrm flipH="1">
            <a:off x="5554541" y="18898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56" name="Shape 1956"/>
          <p:cNvCxnSpPr>
            <a:stCxn id="1949" idx="5"/>
            <a:endCxn id="1953" idx="1"/>
          </p:cNvCxnSpPr>
          <p:nvPr/>
        </p:nvCxnSpPr>
        <p:spPr>
          <a:xfrm>
            <a:off x="6060421" y="18898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57" name="Shape 1957"/>
          <p:cNvCxnSpPr/>
          <p:nvPr/>
        </p:nvCxnSpPr>
        <p:spPr>
          <a:xfrm>
            <a:off x="6397753" y="1809063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958" name="Shape 1958"/>
          <p:cNvSpPr/>
          <p:nvPr/>
        </p:nvSpPr>
        <p:spPr>
          <a:xfrm rot="523809">
            <a:off x="5580760" y="2279801"/>
            <a:ext cx="397412" cy="464398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1959" name="Shape 1959"/>
          <p:cNvSpPr txBox="1"/>
          <p:nvPr/>
        </p:nvSpPr>
        <p:spPr>
          <a:xfrm>
            <a:off x="4674850" y="1137288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add(1)</a:t>
            </a:r>
          </a:p>
        </p:txBody>
      </p:sp>
      <p:sp>
        <p:nvSpPr>
          <p:cNvPr id="1960" name="Shape 1960"/>
          <p:cNvSpPr/>
          <p:nvPr/>
        </p:nvSpPr>
        <p:spPr>
          <a:xfrm>
            <a:off x="4674853" y="27430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1" name="Shape 1961"/>
          <p:cNvSpPr txBox="1"/>
          <p:nvPr/>
        </p:nvSpPr>
        <p:spPr>
          <a:xfrm>
            <a:off x="4765919" y="27854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962" name="Shape 1962"/>
          <p:cNvCxnSpPr>
            <a:endCxn id="1960" idx="7"/>
          </p:cNvCxnSpPr>
          <p:nvPr/>
        </p:nvCxnSpPr>
        <p:spPr>
          <a:xfrm flipH="1">
            <a:off x="5062793" y="2529748"/>
            <a:ext cx="207900" cy="279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63" name="Shape 1963"/>
          <p:cNvSpPr/>
          <p:nvPr/>
        </p:nvSpPr>
        <p:spPr>
          <a:xfrm>
            <a:off x="7449806" y="14938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4" name="Shape 1964"/>
          <p:cNvSpPr txBox="1"/>
          <p:nvPr/>
        </p:nvSpPr>
        <p:spPr>
          <a:xfrm>
            <a:off x="7540872" y="151836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965" name="Shape 1965"/>
          <p:cNvSpPr/>
          <p:nvPr/>
        </p:nvSpPr>
        <p:spPr>
          <a:xfrm>
            <a:off x="6943953" y="210696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6" name="Shape 1966"/>
          <p:cNvSpPr txBox="1"/>
          <p:nvPr/>
        </p:nvSpPr>
        <p:spPr>
          <a:xfrm>
            <a:off x="7035019" y="21493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1967" name="Shape 1967"/>
          <p:cNvSpPr/>
          <p:nvPr/>
        </p:nvSpPr>
        <p:spPr>
          <a:xfrm>
            <a:off x="7982809" y="21129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8" name="Shape 1968"/>
          <p:cNvSpPr txBox="1"/>
          <p:nvPr/>
        </p:nvSpPr>
        <p:spPr>
          <a:xfrm>
            <a:off x="8073875" y="21493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969" name="Shape 1969"/>
          <p:cNvCxnSpPr>
            <a:stCxn id="1963" idx="3"/>
            <a:endCxn id="1965" idx="7"/>
          </p:cNvCxnSpPr>
          <p:nvPr/>
        </p:nvCxnSpPr>
        <p:spPr>
          <a:xfrm flipH="1">
            <a:off x="7331866" y="188182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70" name="Shape 1970"/>
          <p:cNvCxnSpPr>
            <a:stCxn id="1963" idx="5"/>
            <a:endCxn id="1967" idx="1"/>
          </p:cNvCxnSpPr>
          <p:nvPr/>
        </p:nvCxnSpPr>
        <p:spPr>
          <a:xfrm>
            <a:off x="7837746" y="188182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71" name="Shape 1971"/>
          <p:cNvSpPr/>
          <p:nvPr/>
        </p:nvSpPr>
        <p:spPr>
          <a:xfrm>
            <a:off x="6561128" y="27430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2" name="Shape 1972"/>
          <p:cNvSpPr txBox="1"/>
          <p:nvPr/>
        </p:nvSpPr>
        <p:spPr>
          <a:xfrm>
            <a:off x="6652194" y="27854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1973" name="Shape 1973"/>
          <p:cNvCxnSpPr>
            <a:endCxn id="1971" idx="7"/>
          </p:cNvCxnSpPr>
          <p:nvPr/>
        </p:nvCxnSpPr>
        <p:spPr>
          <a:xfrm flipH="1">
            <a:off x="6949068" y="255494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74" name="Shape 1974"/>
          <p:cNvSpPr/>
          <p:nvPr/>
        </p:nvSpPr>
        <p:spPr>
          <a:xfrm>
            <a:off x="5572478" y="274308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5" name="Shape 1975"/>
          <p:cNvSpPr txBox="1"/>
          <p:nvPr/>
        </p:nvSpPr>
        <p:spPr>
          <a:xfrm>
            <a:off x="5663544" y="27854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1976" name="Shape 1976"/>
          <p:cNvCxnSpPr/>
          <p:nvPr/>
        </p:nvCxnSpPr>
        <p:spPr>
          <a:xfrm>
            <a:off x="5516800" y="2537475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77" name="Shape 1977"/>
          <p:cNvSpPr/>
          <p:nvPr/>
        </p:nvSpPr>
        <p:spPr>
          <a:xfrm>
            <a:off x="7343478" y="2730076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8" name="Shape 1978"/>
          <p:cNvSpPr txBox="1"/>
          <p:nvPr/>
        </p:nvSpPr>
        <p:spPr>
          <a:xfrm>
            <a:off x="7434544" y="277247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1979" name="Shape 1979"/>
          <p:cNvCxnSpPr/>
          <p:nvPr/>
        </p:nvCxnSpPr>
        <p:spPr>
          <a:xfrm>
            <a:off x="7287800" y="2524463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80" name="Shape 1980"/>
          <p:cNvSpPr txBox="1"/>
          <p:nvPr/>
        </p:nvSpPr>
        <p:spPr>
          <a:xfrm>
            <a:off x="2178025" y="1758975"/>
            <a:ext cx="25011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add(4)</a:t>
            </a:r>
            <a:r>
              <a:rPr lang="en"/>
              <a:t> and then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add(1)</a:t>
            </a:r>
            <a:r>
              <a:rPr lang="en"/>
              <a:t>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2E9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/>
        </p:nvSpPr>
        <p:spPr>
          <a:xfrm>
            <a:off x="311700" y="863750"/>
            <a:ext cx="81324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2200"/>
              <a:t>Suppose we want to insert “sam”, “sad”, “sap”, “same”, “a”, and “awls”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We’ve already inserted “sam” and “sad”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Try and insert the rest!</a:t>
            </a:r>
          </a:p>
        </p:txBody>
      </p:sp>
      <p:sp>
        <p:nvSpPr>
          <p:cNvPr id="127" name="Shape 12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Digit-by-digit Search</a:t>
            </a:r>
          </a:p>
        </p:txBody>
      </p:sp>
      <p:sp>
        <p:nvSpPr>
          <p:cNvPr id="128" name="Shape 128"/>
          <p:cNvSpPr/>
          <p:nvPr/>
        </p:nvSpPr>
        <p:spPr>
          <a:xfrm>
            <a:off x="7427704" y="1707075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" name="Shape 129"/>
          <p:cNvSpPr/>
          <p:nvPr/>
        </p:nvSpPr>
        <p:spPr>
          <a:xfrm>
            <a:off x="7625479" y="23968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130" name="Shape 130"/>
          <p:cNvSpPr/>
          <p:nvPr/>
        </p:nvSpPr>
        <p:spPr>
          <a:xfrm>
            <a:off x="7625479" y="31634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131" name="Shape 131"/>
          <p:cNvSpPr/>
          <p:nvPr/>
        </p:nvSpPr>
        <p:spPr>
          <a:xfrm>
            <a:off x="7625479" y="39299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cxnSp>
        <p:nvCxnSpPr>
          <p:cNvPr id="132" name="Shape 132"/>
          <p:cNvCxnSpPr>
            <a:stCxn id="128" idx="4"/>
            <a:endCxn id="129" idx="0"/>
          </p:cNvCxnSpPr>
          <p:nvPr/>
        </p:nvCxnSpPr>
        <p:spPr>
          <a:xfrm>
            <a:off x="7644154" y="2139975"/>
            <a:ext cx="197700" cy="2568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3" name="Shape 133"/>
          <p:cNvCxnSpPr>
            <a:stCxn id="129" idx="4"/>
            <a:endCxn id="130" idx="0"/>
          </p:cNvCxnSpPr>
          <p:nvPr/>
        </p:nvCxnSpPr>
        <p:spPr>
          <a:xfrm>
            <a:off x="7841929" y="2829750"/>
            <a:ext cx="0" cy="3336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4" name="Shape 134"/>
          <p:cNvCxnSpPr>
            <a:stCxn id="130" idx="4"/>
            <a:endCxn id="131" idx="0"/>
          </p:cNvCxnSpPr>
          <p:nvPr/>
        </p:nvCxnSpPr>
        <p:spPr>
          <a:xfrm>
            <a:off x="7841929" y="3596300"/>
            <a:ext cx="0" cy="3336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5" name="Shape 135"/>
          <p:cNvSpPr/>
          <p:nvPr/>
        </p:nvSpPr>
        <p:spPr>
          <a:xfrm>
            <a:off x="6994804" y="39299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cxnSp>
        <p:nvCxnSpPr>
          <p:cNvPr id="136" name="Shape 136"/>
          <p:cNvCxnSpPr>
            <a:stCxn id="130" idx="4"/>
            <a:endCxn id="135" idx="0"/>
          </p:cNvCxnSpPr>
          <p:nvPr/>
        </p:nvCxnSpPr>
        <p:spPr>
          <a:xfrm flipH="1">
            <a:off x="7211329" y="3596300"/>
            <a:ext cx="630600" cy="3336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4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Shape 19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add(E element)</a:t>
            </a:r>
          </a:p>
        </p:txBody>
      </p:sp>
      <p:sp>
        <p:nvSpPr>
          <p:cNvPr id="1986" name="Shape 1986"/>
          <p:cNvSpPr/>
          <p:nvPr/>
        </p:nvSpPr>
        <p:spPr>
          <a:xfrm>
            <a:off x="1309331" y="30334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7" name="Shape 1987"/>
          <p:cNvSpPr txBox="1"/>
          <p:nvPr/>
        </p:nvSpPr>
        <p:spPr>
          <a:xfrm>
            <a:off x="1400397" y="305788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988" name="Shape 1988"/>
          <p:cNvSpPr/>
          <p:nvPr/>
        </p:nvSpPr>
        <p:spPr>
          <a:xfrm>
            <a:off x="803478" y="36464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9" name="Shape 1989"/>
          <p:cNvSpPr txBox="1"/>
          <p:nvPr/>
        </p:nvSpPr>
        <p:spPr>
          <a:xfrm>
            <a:off x="894544" y="3688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1990" name="Shape 1990"/>
          <p:cNvSpPr/>
          <p:nvPr/>
        </p:nvSpPr>
        <p:spPr>
          <a:xfrm>
            <a:off x="1842334" y="36524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1" name="Shape 1991"/>
          <p:cNvSpPr txBox="1"/>
          <p:nvPr/>
        </p:nvSpPr>
        <p:spPr>
          <a:xfrm>
            <a:off x="1933400" y="3688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1992" name="Shape 1992"/>
          <p:cNvCxnSpPr>
            <a:stCxn id="1986" idx="3"/>
            <a:endCxn id="1988" idx="7"/>
          </p:cNvCxnSpPr>
          <p:nvPr/>
        </p:nvCxnSpPr>
        <p:spPr>
          <a:xfrm flipH="1">
            <a:off x="1191391" y="342135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93" name="Shape 1993"/>
          <p:cNvCxnSpPr>
            <a:stCxn id="1986" idx="5"/>
            <a:endCxn id="1990" idx="1"/>
          </p:cNvCxnSpPr>
          <p:nvPr/>
        </p:nvCxnSpPr>
        <p:spPr>
          <a:xfrm>
            <a:off x="1697271" y="342135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94" name="Shape 1994"/>
          <p:cNvCxnSpPr/>
          <p:nvPr/>
        </p:nvCxnSpPr>
        <p:spPr>
          <a:xfrm>
            <a:off x="2119228" y="3347588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995" name="Shape 1995"/>
          <p:cNvSpPr/>
          <p:nvPr/>
        </p:nvSpPr>
        <p:spPr>
          <a:xfrm rot="-6090980">
            <a:off x="434032" y="3792138"/>
            <a:ext cx="397432" cy="46439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1996" name="Shape 1996"/>
          <p:cNvSpPr txBox="1"/>
          <p:nvPr/>
        </p:nvSpPr>
        <p:spPr>
          <a:xfrm>
            <a:off x="311700" y="2722913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add(4)</a:t>
            </a:r>
          </a:p>
        </p:txBody>
      </p:sp>
      <p:sp>
        <p:nvSpPr>
          <p:cNvPr id="1997" name="Shape 1997"/>
          <p:cNvSpPr/>
          <p:nvPr/>
        </p:nvSpPr>
        <p:spPr>
          <a:xfrm>
            <a:off x="854831" y="13211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8" name="Shape 1998"/>
          <p:cNvSpPr txBox="1"/>
          <p:nvPr/>
        </p:nvSpPr>
        <p:spPr>
          <a:xfrm>
            <a:off x="945897" y="13456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1999" name="Shape 1999"/>
          <p:cNvSpPr/>
          <p:nvPr/>
        </p:nvSpPr>
        <p:spPr>
          <a:xfrm>
            <a:off x="348978" y="193421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0" name="Shape 2000"/>
          <p:cNvSpPr txBox="1"/>
          <p:nvPr/>
        </p:nvSpPr>
        <p:spPr>
          <a:xfrm>
            <a:off x="440044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001" name="Shape 2001"/>
          <p:cNvSpPr/>
          <p:nvPr/>
        </p:nvSpPr>
        <p:spPr>
          <a:xfrm>
            <a:off x="1387834" y="19401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2" name="Shape 2002"/>
          <p:cNvSpPr txBox="1"/>
          <p:nvPr/>
        </p:nvSpPr>
        <p:spPr>
          <a:xfrm>
            <a:off x="1478900" y="1976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003" name="Shape 2003"/>
          <p:cNvCxnSpPr>
            <a:stCxn id="1997" idx="3"/>
            <a:endCxn id="1999" idx="7"/>
          </p:cNvCxnSpPr>
          <p:nvPr/>
        </p:nvCxnSpPr>
        <p:spPr>
          <a:xfrm flipH="1">
            <a:off x="736891" y="17090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04" name="Shape 2004"/>
          <p:cNvCxnSpPr>
            <a:stCxn id="1997" idx="5"/>
            <a:endCxn id="2001" idx="1"/>
          </p:cNvCxnSpPr>
          <p:nvPr/>
        </p:nvCxnSpPr>
        <p:spPr>
          <a:xfrm>
            <a:off x="1242771" y="17090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05" name="Shape 2005"/>
          <p:cNvSpPr/>
          <p:nvPr/>
        </p:nvSpPr>
        <p:spPr>
          <a:xfrm>
            <a:off x="353578" y="427551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6" name="Shape 2006"/>
          <p:cNvSpPr txBox="1"/>
          <p:nvPr/>
        </p:nvSpPr>
        <p:spPr>
          <a:xfrm>
            <a:off x="444644" y="4317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007" name="Shape 2007"/>
          <p:cNvCxnSpPr>
            <a:stCxn id="1988" idx="3"/>
            <a:endCxn id="2005" idx="7"/>
          </p:cNvCxnSpPr>
          <p:nvPr/>
        </p:nvCxnSpPr>
        <p:spPr>
          <a:xfrm flipH="1">
            <a:off x="741638" y="4034428"/>
            <a:ext cx="128400" cy="307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08" name="Shape 2008"/>
          <p:cNvSpPr/>
          <p:nvPr/>
        </p:nvSpPr>
        <p:spPr>
          <a:xfrm>
            <a:off x="3086656" y="302543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9" name="Shape 2009"/>
          <p:cNvSpPr txBox="1"/>
          <p:nvPr/>
        </p:nvSpPr>
        <p:spPr>
          <a:xfrm>
            <a:off x="3177722" y="30499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010" name="Shape 2010"/>
          <p:cNvSpPr/>
          <p:nvPr/>
        </p:nvSpPr>
        <p:spPr>
          <a:xfrm>
            <a:off x="2580803" y="363851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1" name="Shape 2011"/>
          <p:cNvSpPr txBox="1"/>
          <p:nvPr/>
        </p:nvSpPr>
        <p:spPr>
          <a:xfrm>
            <a:off x="2671869" y="3680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012" name="Shape 2012"/>
          <p:cNvSpPr/>
          <p:nvPr/>
        </p:nvSpPr>
        <p:spPr>
          <a:xfrm>
            <a:off x="3619659" y="36444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3" name="Shape 2013"/>
          <p:cNvSpPr txBox="1"/>
          <p:nvPr/>
        </p:nvSpPr>
        <p:spPr>
          <a:xfrm>
            <a:off x="3710725" y="3680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014" name="Shape 2014"/>
          <p:cNvCxnSpPr>
            <a:stCxn id="2008" idx="3"/>
            <a:endCxn id="2010" idx="7"/>
          </p:cNvCxnSpPr>
          <p:nvPr/>
        </p:nvCxnSpPr>
        <p:spPr>
          <a:xfrm flipH="1">
            <a:off x="2968716" y="34133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15" name="Shape 2015"/>
          <p:cNvCxnSpPr>
            <a:stCxn id="2008" idx="5"/>
            <a:endCxn id="2012" idx="1"/>
          </p:cNvCxnSpPr>
          <p:nvPr/>
        </p:nvCxnSpPr>
        <p:spPr>
          <a:xfrm>
            <a:off x="3474596" y="34133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16" name="Shape 2016"/>
          <p:cNvSpPr/>
          <p:nvPr/>
        </p:nvSpPr>
        <p:spPr>
          <a:xfrm>
            <a:off x="2197978" y="42746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7" name="Shape 2017"/>
          <p:cNvSpPr txBox="1"/>
          <p:nvPr/>
        </p:nvSpPr>
        <p:spPr>
          <a:xfrm>
            <a:off x="2289044" y="4317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018" name="Shape 2018"/>
          <p:cNvCxnSpPr>
            <a:endCxn id="2016" idx="7"/>
          </p:cNvCxnSpPr>
          <p:nvPr/>
        </p:nvCxnSpPr>
        <p:spPr>
          <a:xfrm flipH="1">
            <a:off x="2585918" y="408649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19" name="Shape 2019"/>
          <p:cNvSpPr/>
          <p:nvPr/>
        </p:nvSpPr>
        <p:spPr>
          <a:xfrm>
            <a:off x="5672481" y="150186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0" name="Shape 2020"/>
          <p:cNvSpPr txBox="1"/>
          <p:nvPr/>
        </p:nvSpPr>
        <p:spPr>
          <a:xfrm>
            <a:off x="5763547" y="15263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021" name="Shape 2021"/>
          <p:cNvSpPr/>
          <p:nvPr/>
        </p:nvSpPr>
        <p:spPr>
          <a:xfrm>
            <a:off x="5166628" y="211493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2" name="Shape 2022"/>
          <p:cNvSpPr txBox="1"/>
          <p:nvPr/>
        </p:nvSpPr>
        <p:spPr>
          <a:xfrm>
            <a:off x="5257694" y="21573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023" name="Shape 2023"/>
          <p:cNvSpPr/>
          <p:nvPr/>
        </p:nvSpPr>
        <p:spPr>
          <a:xfrm>
            <a:off x="6205484" y="21209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4" name="Shape 2024"/>
          <p:cNvSpPr txBox="1"/>
          <p:nvPr/>
        </p:nvSpPr>
        <p:spPr>
          <a:xfrm>
            <a:off x="6296550" y="21573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025" name="Shape 2025"/>
          <p:cNvCxnSpPr>
            <a:stCxn id="2019" idx="3"/>
            <a:endCxn id="2021" idx="7"/>
          </p:cNvCxnSpPr>
          <p:nvPr/>
        </p:nvCxnSpPr>
        <p:spPr>
          <a:xfrm flipH="1">
            <a:off x="5554541" y="18898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26" name="Shape 2026"/>
          <p:cNvCxnSpPr>
            <a:stCxn id="2019" idx="5"/>
            <a:endCxn id="2023" idx="1"/>
          </p:cNvCxnSpPr>
          <p:nvPr/>
        </p:nvCxnSpPr>
        <p:spPr>
          <a:xfrm>
            <a:off x="6060421" y="18898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27" name="Shape 2027"/>
          <p:cNvCxnSpPr/>
          <p:nvPr/>
        </p:nvCxnSpPr>
        <p:spPr>
          <a:xfrm>
            <a:off x="6397753" y="1809063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028" name="Shape 2028"/>
          <p:cNvSpPr/>
          <p:nvPr/>
        </p:nvSpPr>
        <p:spPr>
          <a:xfrm rot="523809">
            <a:off x="5580760" y="2279801"/>
            <a:ext cx="397412" cy="464398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029" name="Shape 2029"/>
          <p:cNvSpPr txBox="1"/>
          <p:nvPr/>
        </p:nvSpPr>
        <p:spPr>
          <a:xfrm>
            <a:off x="4674850" y="1137288"/>
            <a:ext cx="8628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add(1)</a:t>
            </a:r>
          </a:p>
        </p:txBody>
      </p:sp>
      <p:sp>
        <p:nvSpPr>
          <p:cNvPr id="2030" name="Shape 2030"/>
          <p:cNvSpPr/>
          <p:nvPr/>
        </p:nvSpPr>
        <p:spPr>
          <a:xfrm>
            <a:off x="4674853" y="27430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1" name="Shape 2031"/>
          <p:cNvSpPr txBox="1"/>
          <p:nvPr/>
        </p:nvSpPr>
        <p:spPr>
          <a:xfrm>
            <a:off x="4765919" y="27854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032" name="Shape 2032"/>
          <p:cNvCxnSpPr>
            <a:endCxn id="2030" idx="7"/>
          </p:cNvCxnSpPr>
          <p:nvPr/>
        </p:nvCxnSpPr>
        <p:spPr>
          <a:xfrm flipH="1">
            <a:off x="5062793" y="2529748"/>
            <a:ext cx="207900" cy="279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33" name="Shape 2033"/>
          <p:cNvSpPr/>
          <p:nvPr/>
        </p:nvSpPr>
        <p:spPr>
          <a:xfrm>
            <a:off x="7449806" y="149388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4" name="Shape 2034"/>
          <p:cNvSpPr txBox="1"/>
          <p:nvPr/>
        </p:nvSpPr>
        <p:spPr>
          <a:xfrm>
            <a:off x="7540872" y="151836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035" name="Shape 2035"/>
          <p:cNvSpPr/>
          <p:nvPr/>
        </p:nvSpPr>
        <p:spPr>
          <a:xfrm>
            <a:off x="6943953" y="210696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6" name="Shape 2036"/>
          <p:cNvSpPr txBox="1"/>
          <p:nvPr/>
        </p:nvSpPr>
        <p:spPr>
          <a:xfrm>
            <a:off x="7035019" y="21493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037" name="Shape 2037"/>
          <p:cNvSpPr/>
          <p:nvPr/>
        </p:nvSpPr>
        <p:spPr>
          <a:xfrm>
            <a:off x="7982809" y="21129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8" name="Shape 2038"/>
          <p:cNvSpPr txBox="1"/>
          <p:nvPr/>
        </p:nvSpPr>
        <p:spPr>
          <a:xfrm>
            <a:off x="8073875" y="21493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039" name="Shape 2039"/>
          <p:cNvCxnSpPr>
            <a:stCxn id="2033" idx="3"/>
            <a:endCxn id="2035" idx="7"/>
          </p:cNvCxnSpPr>
          <p:nvPr/>
        </p:nvCxnSpPr>
        <p:spPr>
          <a:xfrm flipH="1">
            <a:off x="7331866" y="188182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40" name="Shape 2040"/>
          <p:cNvCxnSpPr>
            <a:stCxn id="2033" idx="5"/>
            <a:endCxn id="2037" idx="1"/>
          </p:cNvCxnSpPr>
          <p:nvPr/>
        </p:nvCxnSpPr>
        <p:spPr>
          <a:xfrm>
            <a:off x="7837746" y="188182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41" name="Shape 2041"/>
          <p:cNvSpPr/>
          <p:nvPr/>
        </p:nvSpPr>
        <p:spPr>
          <a:xfrm>
            <a:off x="6561128" y="27430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2" name="Shape 2042"/>
          <p:cNvSpPr txBox="1"/>
          <p:nvPr/>
        </p:nvSpPr>
        <p:spPr>
          <a:xfrm>
            <a:off x="6652194" y="27854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043" name="Shape 2043"/>
          <p:cNvCxnSpPr>
            <a:endCxn id="2041" idx="7"/>
          </p:cNvCxnSpPr>
          <p:nvPr/>
        </p:nvCxnSpPr>
        <p:spPr>
          <a:xfrm flipH="1">
            <a:off x="6949068" y="255494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44" name="Shape 2044"/>
          <p:cNvSpPr/>
          <p:nvPr/>
        </p:nvSpPr>
        <p:spPr>
          <a:xfrm>
            <a:off x="5572478" y="274308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5" name="Shape 2045"/>
          <p:cNvSpPr txBox="1"/>
          <p:nvPr/>
        </p:nvSpPr>
        <p:spPr>
          <a:xfrm>
            <a:off x="5663544" y="27854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2046" name="Shape 2046"/>
          <p:cNvCxnSpPr/>
          <p:nvPr/>
        </p:nvCxnSpPr>
        <p:spPr>
          <a:xfrm>
            <a:off x="5516800" y="2537475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47" name="Shape 2047"/>
          <p:cNvSpPr/>
          <p:nvPr/>
        </p:nvSpPr>
        <p:spPr>
          <a:xfrm>
            <a:off x="7343478" y="2730076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8" name="Shape 2048"/>
          <p:cNvSpPr txBox="1"/>
          <p:nvPr/>
        </p:nvSpPr>
        <p:spPr>
          <a:xfrm>
            <a:off x="7434544" y="277247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049" name="Shape 2049"/>
          <p:cNvCxnSpPr/>
          <p:nvPr/>
        </p:nvCxnSpPr>
        <p:spPr>
          <a:xfrm>
            <a:off x="7287800" y="2524463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50" name="Shape 2050"/>
          <p:cNvSpPr/>
          <p:nvPr/>
        </p:nvSpPr>
        <p:spPr>
          <a:xfrm rot="-6090980">
            <a:off x="7073332" y="1658063"/>
            <a:ext cx="397432" cy="46439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051" name="Shape 2051"/>
          <p:cNvSpPr/>
          <p:nvPr/>
        </p:nvSpPr>
        <p:spPr>
          <a:xfrm>
            <a:off x="6140606" y="3240013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2" name="Shape 2052"/>
          <p:cNvSpPr txBox="1"/>
          <p:nvPr/>
        </p:nvSpPr>
        <p:spPr>
          <a:xfrm>
            <a:off x="6231672" y="326448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053" name="Shape 2053"/>
          <p:cNvSpPr/>
          <p:nvPr/>
        </p:nvSpPr>
        <p:spPr>
          <a:xfrm>
            <a:off x="5634753" y="38530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4" name="Shape 2054"/>
          <p:cNvSpPr txBox="1"/>
          <p:nvPr/>
        </p:nvSpPr>
        <p:spPr>
          <a:xfrm>
            <a:off x="5725819" y="38954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055" name="Shape 2055"/>
          <p:cNvSpPr/>
          <p:nvPr/>
        </p:nvSpPr>
        <p:spPr>
          <a:xfrm>
            <a:off x="6673609" y="38590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6" name="Shape 2056"/>
          <p:cNvSpPr txBox="1"/>
          <p:nvPr/>
        </p:nvSpPr>
        <p:spPr>
          <a:xfrm>
            <a:off x="6764675" y="38954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057" name="Shape 2057"/>
          <p:cNvCxnSpPr>
            <a:stCxn id="2051" idx="3"/>
            <a:endCxn id="2053" idx="7"/>
          </p:cNvCxnSpPr>
          <p:nvPr/>
        </p:nvCxnSpPr>
        <p:spPr>
          <a:xfrm flipH="1">
            <a:off x="6022666" y="362795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58" name="Shape 2058"/>
          <p:cNvCxnSpPr>
            <a:stCxn id="2051" idx="5"/>
            <a:endCxn id="2055" idx="1"/>
          </p:cNvCxnSpPr>
          <p:nvPr/>
        </p:nvCxnSpPr>
        <p:spPr>
          <a:xfrm>
            <a:off x="6528546" y="362795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59" name="Shape 2059"/>
          <p:cNvSpPr/>
          <p:nvPr/>
        </p:nvSpPr>
        <p:spPr>
          <a:xfrm>
            <a:off x="5251928" y="44892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0" name="Shape 2060"/>
          <p:cNvSpPr txBox="1"/>
          <p:nvPr/>
        </p:nvSpPr>
        <p:spPr>
          <a:xfrm>
            <a:off x="5342994" y="45316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061" name="Shape 2061"/>
          <p:cNvCxnSpPr>
            <a:endCxn id="2059" idx="7"/>
          </p:cNvCxnSpPr>
          <p:nvPr/>
        </p:nvCxnSpPr>
        <p:spPr>
          <a:xfrm flipH="1">
            <a:off x="5639868" y="430107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62" name="Shape 2062"/>
          <p:cNvSpPr/>
          <p:nvPr/>
        </p:nvSpPr>
        <p:spPr>
          <a:xfrm>
            <a:off x="6034278" y="447620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3" name="Shape 2063"/>
          <p:cNvSpPr txBox="1"/>
          <p:nvPr/>
        </p:nvSpPr>
        <p:spPr>
          <a:xfrm>
            <a:off x="6125344" y="45185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064" name="Shape 2064"/>
          <p:cNvCxnSpPr/>
          <p:nvPr/>
        </p:nvCxnSpPr>
        <p:spPr>
          <a:xfrm>
            <a:off x="5978600" y="4270588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65" name="Shape 2065"/>
          <p:cNvSpPr/>
          <p:nvPr/>
        </p:nvSpPr>
        <p:spPr>
          <a:xfrm>
            <a:off x="7151125" y="2785475"/>
            <a:ext cx="1241000" cy="1578155"/>
          </a:xfrm>
          <a:custGeom>
            <a:pathLst>
              <a:path extrusionOk="0" h="60063" w="49640">
                <a:moveTo>
                  <a:pt x="39489" y="0"/>
                </a:moveTo>
                <a:cubicBezTo>
                  <a:pt x="40871" y="8793"/>
                  <a:pt x="54366" y="42752"/>
                  <a:pt x="47785" y="52763"/>
                </a:cubicBezTo>
                <a:cubicBezTo>
                  <a:pt x="41203" y="62773"/>
                  <a:pt x="7964" y="58846"/>
                  <a:pt x="0" y="6006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sp>
      <p:sp>
        <p:nvSpPr>
          <p:cNvPr id="2066" name="Shape 2066"/>
          <p:cNvSpPr txBox="1"/>
          <p:nvPr/>
        </p:nvSpPr>
        <p:spPr>
          <a:xfrm>
            <a:off x="2178025" y="1758975"/>
            <a:ext cx="25011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add(4)</a:t>
            </a:r>
            <a:r>
              <a:rPr lang="en"/>
              <a:t> and then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add(1)</a:t>
            </a:r>
            <a:r>
              <a:rPr lang="en"/>
              <a:t>?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Shape 20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2" name="Shape 2072"/>
          <p:cNvSpPr txBox="1"/>
          <p:nvPr>
            <p:ph idx="1" type="body"/>
          </p:nvPr>
        </p:nvSpPr>
        <p:spPr>
          <a:xfrm>
            <a:off x="311700" y="1152475"/>
            <a:ext cx="8520600" cy="143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Swap the root with the last element in the array (rightmost filled spot in the last row of the heap).</a:t>
            </a:r>
          </a:p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Swap elements downwards (by comparing the new root element with its children) until the heap invariants are satisfied (bubbleDown).</a:t>
            </a:r>
          </a:p>
        </p:txBody>
      </p:sp>
      <p:sp>
        <p:nvSpPr>
          <p:cNvPr id="2073" name="Shape 2073"/>
          <p:cNvSpPr/>
          <p:nvPr/>
        </p:nvSpPr>
        <p:spPr>
          <a:xfrm>
            <a:off x="1123206" y="3370150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4" name="Shape 2074"/>
          <p:cNvSpPr txBox="1"/>
          <p:nvPr/>
        </p:nvSpPr>
        <p:spPr>
          <a:xfrm>
            <a:off x="1214272" y="33946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075" name="Shape 2075"/>
          <p:cNvSpPr/>
          <p:nvPr/>
        </p:nvSpPr>
        <p:spPr>
          <a:xfrm>
            <a:off x="617353" y="40821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6" name="Shape 2076"/>
          <p:cNvSpPr txBox="1"/>
          <p:nvPr/>
        </p:nvSpPr>
        <p:spPr>
          <a:xfrm>
            <a:off x="708419" y="4124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077" name="Shape 2077"/>
          <p:cNvSpPr/>
          <p:nvPr/>
        </p:nvSpPr>
        <p:spPr>
          <a:xfrm>
            <a:off x="1656209" y="408807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8" name="Shape 2078"/>
          <p:cNvSpPr txBox="1"/>
          <p:nvPr/>
        </p:nvSpPr>
        <p:spPr>
          <a:xfrm>
            <a:off x="1747275" y="4124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079" name="Shape 2079"/>
          <p:cNvCxnSpPr>
            <a:stCxn id="2073" idx="3"/>
            <a:endCxn id="2075" idx="7"/>
          </p:cNvCxnSpPr>
          <p:nvPr/>
        </p:nvCxnSpPr>
        <p:spPr>
          <a:xfrm flipH="1">
            <a:off x="1005266" y="3758090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80" name="Shape 2080"/>
          <p:cNvCxnSpPr>
            <a:stCxn id="2073" idx="5"/>
            <a:endCxn id="2077" idx="1"/>
          </p:cNvCxnSpPr>
          <p:nvPr/>
        </p:nvCxnSpPr>
        <p:spPr>
          <a:xfrm>
            <a:off x="1511146" y="3758090"/>
            <a:ext cx="2115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81" name="Shape 2081"/>
          <p:cNvSpPr txBox="1"/>
          <p:nvPr/>
        </p:nvSpPr>
        <p:spPr>
          <a:xfrm>
            <a:off x="617350" y="27645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5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Shape 20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087" name="Shape 2087"/>
          <p:cNvSpPr txBox="1"/>
          <p:nvPr>
            <p:ph idx="1" type="body"/>
          </p:nvPr>
        </p:nvSpPr>
        <p:spPr>
          <a:xfrm>
            <a:off x="311700" y="1152475"/>
            <a:ext cx="8520600" cy="143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Swap the root with the last element in the array (rightmost filled spot in the last row of the heap).</a:t>
            </a:r>
          </a:p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Swap elements downwards (by comparing the new root element with its children) until the heap invariants are satisfied (bubbleDown).</a:t>
            </a:r>
          </a:p>
        </p:txBody>
      </p:sp>
      <p:sp>
        <p:nvSpPr>
          <p:cNvPr id="2088" name="Shape 2088"/>
          <p:cNvSpPr/>
          <p:nvPr/>
        </p:nvSpPr>
        <p:spPr>
          <a:xfrm>
            <a:off x="1123206" y="3370150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9" name="Shape 2089"/>
          <p:cNvSpPr txBox="1"/>
          <p:nvPr/>
        </p:nvSpPr>
        <p:spPr>
          <a:xfrm>
            <a:off x="1214272" y="33946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090" name="Shape 2090"/>
          <p:cNvSpPr/>
          <p:nvPr/>
        </p:nvSpPr>
        <p:spPr>
          <a:xfrm>
            <a:off x="617353" y="40821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1" name="Shape 2091"/>
          <p:cNvSpPr txBox="1"/>
          <p:nvPr/>
        </p:nvSpPr>
        <p:spPr>
          <a:xfrm>
            <a:off x="708419" y="4124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092" name="Shape 2092"/>
          <p:cNvSpPr/>
          <p:nvPr/>
        </p:nvSpPr>
        <p:spPr>
          <a:xfrm>
            <a:off x="1656209" y="408807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3" name="Shape 2093"/>
          <p:cNvSpPr txBox="1"/>
          <p:nvPr/>
        </p:nvSpPr>
        <p:spPr>
          <a:xfrm>
            <a:off x="1747275" y="4124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094" name="Shape 2094"/>
          <p:cNvCxnSpPr>
            <a:stCxn id="2088" idx="3"/>
            <a:endCxn id="2090" idx="7"/>
          </p:cNvCxnSpPr>
          <p:nvPr/>
        </p:nvCxnSpPr>
        <p:spPr>
          <a:xfrm flipH="1">
            <a:off x="1005266" y="3758090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95" name="Shape 2095"/>
          <p:cNvCxnSpPr>
            <a:stCxn id="2088" idx="5"/>
            <a:endCxn id="2092" idx="1"/>
          </p:cNvCxnSpPr>
          <p:nvPr/>
        </p:nvCxnSpPr>
        <p:spPr>
          <a:xfrm>
            <a:off x="1511146" y="3758090"/>
            <a:ext cx="2115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96" name="Shape 2096"/>
          <p:cNvSpPr/>
          <p:nvPr/>
        </p:nvSpPr>
        <p:spPr>
          <a:xfrm>
            <a:off x="2956068" y="3365150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7" name="Shape 2097"/>
          <p:cNvSpPr txBox="1"/>
          <p:nvPr/>
        </p:nvSpPr>
        <p:spPr>
          <a:xfrm>
            <a:off x="3047134" y="33896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098" name="Shape 2098"/>
          <p:cNvSpPr/>
          <p:nvPr/>
        </p:nvSpPr>
        <p:spPr>
          <a:xfrm>
            <a:off x="2450215" y="40771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9" name="Shape 2099"/>
          <p:cNvSpPr txBox="1"/>
          <p:nvPr/>
        </p:nvSpPr>
        <p:spPr>
          <a:xfrm>
            <a:off x="2541281" y="4119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100" name="Shape 2100"/>
          <p:cNvSpPr/>
          <p:nvPr/>
        </p:nvSpPr>
        <p:spPr>
          <a:xfrm>
            <a:off x="3489071" y="4083076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01" name="Shape 2101"/>
          <p:cNvSpPr txBox="1"/>
          <p:nvPr/>
        </p:nvSpPr>
        <p:spPr>
          <a:xfrm>
            <a:off x="3580137" y="4119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cxnSp>
        <p:nvCxnSpPr>
          <p:cNvPr id="2102" name="Shape 2102"/>
          <p:cNvCxnSpPr>
            <a:stCxn id="2096" idx="3"/>
            <a:endCxn id="2098" idx="7"/>
          </p:cNvCxnSpPr>
          <p:nvPr/>
        </p:nvCxnSpPr>
        <p:spPr>
          <a:xfrm flipH="1">
            <a:off x="2838128" y="3753090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103" name="Shape 2103"/>
          <p:cNvCxnSpPr>
            <a:stCxn id="2096" idx="5"/>
            <a:endCxn id="2100" idx="1"/>
          </p:cNvCxnSpPr>
          <p:nvPr/>
        </p:nvCxnSpPr>
        <p:spPr>
          <a:xfrm>
            <a:off x="3344008" y="3753090"/>
            <a:ext cx="2115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2104" name="Shape 2104"/>
          <p:cNvCxnSpPr/>
          <p:nvPr/>
        </p:nvCxnSpPr>
        <p:spPr>
          <a:xfrm>
            <a:off x="1960878" y="3600513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105" name="Shape 2105"/>
          <p:cNvSpPr/>
          <p:nvPr/>
        </p:nvSpPr>
        <p:spPr>
          <a:xfrm>
            <a:off x="1579775" y="3605863"/>
            <a:ext cx="456275" cy="48532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106" name="Shape 2106"/>
          <p:cNvSpPr txBox="1"/>
          <p:nvPr/>
        </p:nvSpPr>
        <p:spPr>
          <a:xfrm>
            <a:off x="617350" y="27645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0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Shape 2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2" name="Shape 2112"/>
          <p:cNvSpPr txBox="1"/>
          <p:nvPr>
            <p:ph idx="1" type="body"/>
          </p:nvPr>
        </p:nvSpPr>
        <p:spPr>
          <a:xfrm>
            <a:off x="311700" y="1152475"/>
            <a:ext cx="8520600" cy="143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Swap the root with the last element in the array (rightmost filled spot in the last row of the heap).</a:t>
            </a:r>
          </a:p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Swap elements downwards (by comparing the new root element with its children) until the heap invariants are satisfied (bubbleDown).</a:t>
            </a:r>
          </a:p>
        </p:txBody>
      </p:sp>
      <p:sp>
        <p:nvSpPr>
          <p:cNvPr id="2113" name="Shape 2113"/>
          <p:cNvSpPr/>
          <p:nvPr/>
        </p:nvSpPr>
        <p:spPr>
          <a:xfrm>
            <a:off x="1123206" y="3370150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4" name="Shape 2114"/>
          <p:cNvSpPr txBox="1"/>
          <p:nvPr/>
        </p:nvSpPr>
        <p:spPr>
          <a:xfrm>
            <a:off x="1214272" y="33946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115" name="Shape 2115"/>
          <p:cNvSpPr/>
          <p:nvPr/>
        </p:nvSpPr>
        <p:spPr>
          <a:xfrm>
            <a:off x="617353" y="40821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6" name="Shape 2116"/>
          <p:cNvSpPr txBox="1"/>
          <p:nvPr/>
        </p:nvSpPr>
        <p:spPr>
          <a:xfrm>
            <a:off x="708419" y="4124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117" name="Shape 2117"/>
          <p:cNvSpPr/>
          <p:nvPr/>
        </p:nvSpPr>
        <p:spPr>
          <a:xfrm>
            <a:off x="1656209" y="408807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8" name="Shape 2118"/>
          <p:cNvSpPr txBox="1"/>
          <p:nvPr/>
        </p:nvSpPr>
        <p:spPr>
          <a:xfrm>
            <a:off x="1747275" y="4124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119" name="Shape 2119"/>
          <p:cNvCxnSpPr>
            <a:stCxn id="2113" idx="3"/>
            <a:endCxn id="2115" idx="7"/>
          </p:cNvCxnSpPr>
          <p:nvPr/>
        </p:nvCxnSpPr>
        <p:spPr>
          <a:xfrm flipH="1">
            <a:off x="1005266" y="3758090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120" name="Shape 2120"/>
          <p:cNvCxnSpPr>
            <a:stCxn id="2113" idx="5"/>
            <a:endCxn id="2117" idx="1"/>
          </p:cNvCxnSpPr>
          <p:nvPr/>
        </p:nvCxnSpPr>
        <p:spPr>
          <a:xfrm>
            <a:off x="1511146" y="3758090"/>
            <a:ext cx="2115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121" name="Shape 2121"/>
          <p:cNvSpPr/>
          <p:nvPr/>
        </p:nvSpPr>
        <p:spPr>
          <a:xfrm>
            <a:off x="2956068" y="3365150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2" name="Shape 2122"/>
          <p:cNvSpPr txBox="1"/>
          <p:nvPr/>
        </p:nvSpPr>
        <p:spPr>
          <a:xfrm>
            <a:off x="3047134" y="33896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123" name="Shape 2123"/>
          <p:cNvSpPr/>
          <p:nvPr/>
        </p:nvSpPr>
        <p:spPr>
          <a:xfrm>
            <a:off x="2450215" y="40771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4" name="Shape 2124"/>
          <p:cNvSpPr txBox="1"/>
          <p:nvPr/>
        </p:nvSpPr>
        <p:spPr>
          <a:xfrm>
            <a:off x="2541281" y="4119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125" name="Shape 2125"/>
          <p:cNvSpPr/>
          <p:nvPr/>
        </p:nvSpPr>
        <p:spPr>
          <a:xfrm>
            <a:off x="3489071" y="4083076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6" name="Shape 2126"/>
          <p:cNvSpPr txBox="1"/>
          <p:nvPr/>
        </p:nvSpPr>
        <p:spPr>
          <a:xfrm>
            <a:off x="3580137" y="4119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cxnSp>
        <p:nvCxnSpPr>
          <p:cNvPr id="2127" name="Shape 2127"/>
          <p:cNvCxnSpPr>
            <a:stCxn id="2121" idx="3"/>
            <a:endCxn id="2123" idx="7"/>
          </p:cNvCxnSpPr>
          <p:nvPr/>
        </p:nvCxnSpPr>
        <p:spPr>
          <a:xfrm flipH="1">
            <a:off x="2838128" y="3753090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128" name="Shape 2128"/>
          <p:cNvCxnSpPr>
            <a:stCxn id="2121" idx="5"/>
            <a:endCxn id="2125" idx="1"/>
          </p:cNvCxnSpPr>
          <p:nvPr/>
        </p:nvCxnSpPr>
        <p:spPr>
          <a:xfrm>
            <a:off x="3344008" y="3753090"/>
            <a:ext cx="2115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2129" name="Shape 2129"/>
          <p:cNvCxnSpPr/>
          <p:nvPr/>
        </p:nvCxnSpPr>
        <p:spPr>
          <a:xfrm>
            <a:off x="1960878" y="3600513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130" name="Shape 2130"/>
          <p:cNvSpPr/>
          <p:nvPr/>
        </p:nvSpPr>
        <p:spPr>
          <a:xfrm>
            <a:off x="1579775" y="3605863"/>
            <a:ext cx="456275" cy="48532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131" name="Shape 2131"/>
          <p:cNvSpPr txBox="1"/>
          <p:nvPr/>
        </p:nvSpPr>
        <p:spPr>
          <a:xfrm>
            <a:off x="617350" y="27645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132" name="Shape 2132"/>
          <p:cNvSpPr/>
          <p:nvPr/>
        </p:nvSpPr>
        <p:spPr>
          <a:xfrm>
            <a:off x="4575706" y="3365175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3" name="Shape 2133"/>
          <p:cNvSpPr txBox="1"/>
          <p:nvPr/>
        </p:nvSpPr>
        <p:spPr>
          <a:xfrm>
            <a:off x="4666772" y="338964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134" name="Shape 2134"/>
          <p:cNvSpPr/>
          <p:nvPr/>
        </p:nvSpPr>
        <p:spPr>
          <a:xfrm>
            <a:off x="4069853" y="407712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5" name="Shape 2135"/>
          <p:cNvSpPr txBox="1"/>
          <p:nvPr/>
        </p:nvSpPr>
        <p:spPr>
          <a:xfrm>
            <a:off x="4160919" y="41195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136" name="Shape 2136"/>
          <p:cNvCxnSpPr>
            <a:stCxn id="2132" idx="3"/>
            <a:endCxn id="2134" idx="7"/>
          </p:cNvCxnSpPr>
          <p:nvPr/>
        </p:nvCxnSpPr>
        <p:spPr>
          <a:xfrm flipH="1">
            <a:off x="4457766" y="3753115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137" name="Shape 2137"/>
          <p:cNvSpPr/>
          <p:nvPr/>
        </p:nvSpPr>
        <p:spPr>
          <a:xfrm rot="-5750230">
            <a:off x="2520556" y="3606595"/>
            <a:ext cx="456268" cy="485318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cxnSp>
        <p:nvCxnSpPr>
          <p:cNvPr id="2138" name="Shape 2138"/>
          <p:cNvCxnSpPr/>
          <p:nvPr/>
        </p:nvCxnSpPr>
        <p:spPr>
          <a:xfrm>
            <a:off x="3700640" y="3786438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2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Shape 21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144" name="Shape 2144"/>
          <p:cNvSpPr txBox="1"/>
          <p:nvPr>
            <p:ph idx="1" type="body"/>
          </p:nvPr>
        </p:nvSpPr>
        <p:spPr>
          <a:xfrm>
            <a:off x="311700" y="1152475"/>
            <a:ext cx="8520600" cy="143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lang="en" sz="2000">
                <a:solidFill>
                  <a:srgbClr val="000000"/>
                </a:solidFill>
              </a:rPr>
              <a:t>Swap the root with the last element in the array (rightmost filled spot in the last row of the heap).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ts val="2000"/>
              <a:buAutoNum type="arabicPeriod"/>
            </a:pPr>
            <a:r>
              <a:rPr lang="en" sz="2000">
                <a:solidFill>
                  <a:srgbClr val="000000"/>
                </a:solidFill>
              </a:rPr>
              <a:t>Swap elements downwards (by comparing the new root element with its children) until the heap invariants are satisfied </a:t>
            </a:r>
            <a:r>
              <a:rPr lang="en" sz="2000">
                <a:solidFill>
                  <a:srgbClr val="000000"/>
                </a:solidFill>
              </a:rPr>
              <a:t>(bubbleDown)</a:t>
            </a:r>
            <a:r>
              <a:rPr lang="en" sz="200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2145" name="Shape 2145"/>
          <p:cNvSpPr/>
          <p:nvPr/>
        </p:nvSpPr>
        <p:spPr>
          <a:xfrm>
            <a:off x="5839843" y="33681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6" name="Shape 2146"/>
          <p:cNvSpPr txBox="1"/>
          <p:nvPr/>
        </p:nvSpPr>
        <p:spPr>
          <a:xfrm>
            <a:off x="5930909" y="33925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147" name="Shape 2147"/>
          <p:cNvSpPr/>
          <p:nvPr/>
        </p:nvSpPr>
        <p:spPr>
          <a:xfrm>
            <a:off x="5333990" y="408007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8" name="Shape 2148"/>
          <p:cNvSpPr txBox="1"/>
          <p:nvPr/>
        </p:nvSpPr>
        <p:spPr>
          <a:xfrm>
            <a:off x="5425056" y="412247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149" name="Shape 2149"/>
          <p:cNvCxnSpPr>
            <a:stCxn id="2145" idx="3"/>
            <a:endCxn id="2147" idx="7"/>
          </p:cNvCxnSpPr>
          <p:nvPr/>
        </p:nvCxnSpPr>
        <p:spPr>
          <a:xfrm flipH="1">
            <a:off x="5721903" y="3756065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150" name="Shape 2150"/>
          <p:cNvSpPr/>
          <p:nvPr/>
        </p:nvSpPr>
        <p:spPr>
          <a:xfrm>
            <a:off x="1123206" y="3370150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1" name="Shape 2151"/>
          <p:cNvSpPr txBox="1"/>
          <p:nvPr/>
        </p:nvSpPr>
        <p:spPr>
          <a:xfrm>
            <a:off x="1214272" y="33946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152" name="Shape 2152"/>
          <p:cNvSpPr/>
          <p:nvPr/>
        </p:nvSpPr>
        <p:spPr>
          <a:xfrm>
            <a:off x="617353" y="40821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3" name="Shape 2153"/>
          <p:cNvSpPr txBox="1"/>
          <p:nvPr/>
        </p:nvSpPr>
        <p:spPr>
          <a:xfrm>
            <a:off x="708419" y="4124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154" name="Shape 2154"/>
          <p:cNvSpPr/>
          <p:nvPr/>
        </p:nvSpPr>
        <p:spPr>
          <a:xfrm>
            <a:off x="1656209" y="408807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5" name="Shape 2155"/>
          <p:cNvSpPr txBox="1"/>
          <p:nvPr/>
        </p:nvSpPr>
        <p:spPr>
          <a:xfrm>
            <a:off x="1747275" y="4124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156" name="Shape 2156"/>
          <p:cNvCxnSpPr>
            <a:stCxn id="2150" idx="3"/>
            <a:endCxn id="2152" idx="7"/>
          </p:cNvCxnSpPr>
          <p:nvPr/>
        </p:nvCxnSpPr>
        <p:spPr>
          <a:xfrm flipH="1">
            <a:off x="1005266" y="3758090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157" name="Shape 2157"/>
          <p:cNvCxnSpPr>
            <a:stCxn id="2150" idx="5"/>
            <a:endCxn id="2154" idx="1"/>
          </p:cNvCxnSpPr>
          <p:nvPr/>
        </p:nvCxnSpPr>
        <p:spPr>
          <a:xfrm>
            <a:off x="1511146" y="3758090"/>
            <a:ext cx="2115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158" name="Shape 2158"/>
          <p:cNvSpPr/>
          <p:nvPr/>
        </p:nvSpPr>
        <p:spPr>
          <a:xfrm>
            <a:off x="2956068" y="3365150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9" name="Shape 2159"/>
          <p:cNvSpPr txBox="1"/>
          <p:nvPr/>
        </p:nvSpPr>
        <p:spPr>
          <a:xfrm>
            <a:off x="3047134" y="33896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160" name="Shape 2160"/>
          <p:cNvSpPr/>
          <p:nvPr/>
        </p:nvSpPr>
        <p:spPr>
          <a:xfrm>
            <a:off x="2450215" y="40771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61" name="Shape 2161"/>
          <p:cNvSpPr txBox="1"/>
          <p:nvPr/>
        </p:nvSpPr>
        <p:spPr>
          <a:xfrm>
            <a:off x="2541281" y="4119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162" name="Shape 2162"/>
          <p:cNvSpPr/>
          <p:nvPr/>
        </p:nvSpPr>
        <p:spPr>
          <a:xfrm>
            <a:off x="3489071" y="4083076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63" name="Shape 2163"/>
          <p:cNvSpPr txBox="1"/>
          <p:nvPr/>
        </p:nvSpPr>
        <p:spPr>
          <a:xfrm>
            <a:off x="3580137" y="4119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cxnSp>
        <p:nvCxnSpPr>
          <p:cNvPr id="2164" name="Shape 2164"/>
          <p:cNvCxnSpPr>
            <a:stCxn id="2158" idx="3"/>
            <a:endCxn id="2160" idx="7"/>
          </p:cNvCxnSpPr>
          <p:nvPr/>
        </p:nvCxnSpPr>
        <p:spPr>
          <a:xfrm flipH="1">
            <a:off x="2838128" y="3753090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165" name="Shape 2165"/>
          <p:cNvCxnSpPr>
            <a:stCxn id="2158" idx="5"/>
            <a:endCxn id="2162" idx="1"/>
          </p:cNvCxnSpPr>
          <p:nvPr/>
        </p:nvCxnSpPr>
        <p:spPr>
          <a:xfrm>
            <a:off x="3344008" y="3753090"/>
            <a:ext cx="2115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2166" name="Shape 2166"/>
          <p:cNvCxnSpPr/>
          <p:nvPr/>
        </p:nvCxnSpPr>
        <p:spPr>
          <a:xfrm>
            <a:off x="1960878" y="3600513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167" name="Shape 2167"/>
          <p:cNvSpPr/>
          <p:nvPr/>
        </p:nvSpPr>
        <p:spPr>
          <a:xfrm>
            <a:off x="1579775" y="3605863"/>
            <a:ext cx="456275" cy="48532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168" name="Shape 2168"/>
          <p:cNvSpPr txBox="1"/>
          <p:nvPr/>
        </p:nvSpPr>
        <p:spPr>
          <a:xfrm>
            <a:off x="617350" y="27645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169" name="Shape 2169"/>
          <p:cNvSpPr txBox="1"/>
          <p:nvPr/>
        </p:nvSpPr>
        <p:spPr>
          <a:xfrm>
            <a:off x="5334000" y="27645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170" name="Shape 2170"/>
          <p:cNvSpPr/>
          <p:nvPr/>
        </p:nvSpPr>
        <p:spPr>
          <a:xfrm>
            <a:off x="4575706" y="3365175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1" name="Shape 2171"/>
          <p:cNvSpPr txBox="1"/>
          <p:nvPr/>
        </p:nvSpPr>
        <p:spPr>
          <a:xfrm>
            <a:off x="4666772" y="338964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172" name="Shape 2172"/>
          <p:cNvSpPr/>
          <p:nvPr/>
        </p:nvSpPr>
        <p:spPr>
          <a:xfrm>
            <a:off x="4069853" y="407712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3" name="Shape 2173"/>
          <p:cNvSpPr txBox="1"/>
          <p:nvPr/>
        </p:nvSpPr>
        <p:spPr>
          <a:xfrm>
            <a:off x="4160919" y="41195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174" name="Shape 2174"/>
          <p:cNvCxnSpPr>
            <a:stCxn id="2170" idx="3"/>
            <a:endCxn id="2172" idx="7"/>
          </p:cNvCxnSpPr>
          <p:nvPr/>
        </p:nvCxnSpPr>
        <p:spPr>
          <a:xfrm flipH="1">
            <a:off x="4457766" y="3753115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175" name="Shape 2175"/>
          <p:cNvSpPr/>
          <p:nvPr/>
        </p:nvSpPr>
        <p:spPr>
          <a:xfrm rot="-5750230">
            <a:off x="2520556" y="3606595"/>
            <a:ext cx="456268" cy="485318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cxnSp>
        <p:nvCxnSpPr>
          <p:cNvPr id="2176" name="Shape 2176"/>
          <p:cNvCxnSpPr/>
          <p:nvPr/>
        </p:nvCxnSpPr>
        <p:spPr>
          <a:xfrm>
            <a:off x="3700640" y="3786438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0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Shape 21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2" name="Shape 2182"/>
          <p:cNvSpPr txBox="1"/>
          <p:nvPr>
            <p:ph idx="1" type="body"/>
          </p:nvPr>
        </p:nvSpPr>
        <p:spPr>
          <a:xfrm>
            <a:off x="311700" y="1152475"/>
            <a:ext cx="8520600" cy="143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lang="en" sz="2000">
                <a:solidFill>
                  <a:srgbClr val="000000"/>
                </a:solidFill>
              </a:rPr>
              <a:t>Swap the root with the last element in the array (rightmost filled spot in the last row of the heap).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ts val="2000"/>
              <a:buAutoNum type="arabicPeriod"/>
            </a:pPr>
            <a:r>
              <a:rPr lang="en" sz="2000">
                <a:solidFill>
                  <a:srgbClr val="000000"/>
                </a:solidFill>
              </a:rPr>
              <a:t>Swap elements downwards (by comparing the new root element with its children) until the heap invariants are satisfied </a:t>
            </a:r>
            <a:r>
              <a:rPr lang="en" sz="2000">
                <a:solidFill>
                  <a:srgbClr val="000000"/>
                </a:solidFill>
              </a:rPr>
              <a:t>(bubbleDown)</a:t>
            </a:r>
            <a:r>
              <a:rPr lang="en" sz="200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2183" name="Shape 2183"/>
          <p:cNvSpPr/>
          <p:nvPr/>
        </p:nvSpPr>
        <p:spPr>
          <a:xfrm>
            <a:off x="8072143" y="3748650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4" name="Shape 2184"/>
          <p:cNvSpPr txBox="1"/>
          <p:nvPr/>
        </p:nvSpPr>
        <p:spPr>
          <a:xfrm>
            <a:off x="8163209" y="37731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185" name="Shape 2185"/>
          <p:cNvSpPr/>
          <p:nvPr/>
        </p:nvSpPr>
        <p:spPr>
          <a:xfrm>
            <a:off x="5839843" y="33681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6" name="Shape 2186"/>
          <p:cNvSpPr txBox="1"/>
          <p:nvPr/>
        </p:nvSpPr>
        <p:spPr>
          <a:xfrm>
            <a:off x="5930909" y="33925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187" name="Shape 2187"/>
          <p:cNvSpPr/>
          <p:nvPr/>
        </p:nvSpPr>
        <p:spPr>
          <a:xfrm>
            <a:off x="5333990" y="408007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8" name="Shape 2188"/>
          <p:cNvSpPr txBox="1"/>
          <p:nvPr/>
        </p:nvSpPr>
        <p:spPr>
          <a:xfrm>
            <a:off x="5425056" y="412247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189" name="Shape 2189"/>
          <p:cNvCxnSpPr>
            <a:stCxn id="2185" idx="3"/>
            <a:endCxn id="2187" idx="7"/>
          </p:cNvCxnSpPr>
          <p:nvPr/>
        </p:nvCxnSpPr>
        <p:spPr>
          <a:xfrm flipH="1">
            <a:off x="5721903" y="3756065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190" name="Shape 2190"/>
          <p:cNvSpPr/>
          <p:nvPr/>
        </p:nvSpPr>
        <p:spPr>
          <a:xfrm>
            <a:off x="7103956" y="3392650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1" name="Shape 2191"/>
          <p:cNvSpPr txBox="1"/>
          <p:nvPr/>
        </p:nvSpPr>
        <p:spPr>
          <a:xfrm>
            <a:off x="7195022" y="34171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192" name="Shape 2192"/>
          <p:cNvSpPr/>
          <p:nvPr/>
        </p:nvSpPr>
        <p:spPr>
          <a:xfrm>
            <a:off x="6598103" y="4104601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3" name="Shape 2193"/>
          <p:cNvSpPr txBox="1"/>
          <p:nvPr/>
        </p:nvSpPr>
        <p:spPr>
          <a:xfrm>
            <a:off x="6689169" y="41469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194" name="Shape 2194"/>
          <p:cNvCxnSpPr>
            <a:stCxn id="2190" idx="3"/>
            <a:endCxn id="2192" idx="7"/>
          </p:cNvCxnSpPr>
          <p:nvPr/>
        </p:nvCxnSpPr>
        <p:spPr>
          <a:xfrm flipH="1">
            <a:off x="6986016" y="3780590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2195" name="Shape 2195"/>
          <p:cNvSpPr/>
          <p:nvPr/>
        </p:nvSpPr>
        <p:spPr>
          <a:xfrm>
            <a:off x="1123206" y="3370150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6" name="Shape 2196"/>
          <p:cNvSpPr txBox="1"/>
          <p:nvPr/>
        </p:nvSpPr>
        <p:spPr>
          <a:xfrm>
            <a:off x="1214272" y="33946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197" name="Shape 2197"/>
          <p:cNvSpPr/>
          <p:nvPr/>
        </p:nvSpPr>
        <p:spPr>
          <a:xfrm>
            <a:off x="617353" y="40821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8" name="Shape 2198"/>
          <p:cNvSpPr txBox="1"/>
          <p:nvPr/>
        </p:nvSpPr>
        <p:spPr>
          <a:xfrm>
            <a:off x="708419" y="4124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199" name="Shape 2199"/>
          <p:cNvSpPr/>
          <p:nvPr/>
        </p:nvSpPr>
        <p:spPr>
          <a:xfrm>
            <a:off x="1656209" y="408807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0" name="Shape 2200"/>
          <p:cNvSpPr txBox="1"/>
          <p:nvPr/>
        </p:nvSpPr>
        <p:spPr>
          <a:xfrm>
            <a:off x="1747275" y="4124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201" name="Shape 2201"/>
          <p:cNvCxnSpPr>
            <a:stCxn id="2195" idx="3"/>
            <a:endCxn id="2197" idx="7"/>
          </p:cNvCxnSpPr>
          <p:nvPr/>
        </p:nvCxnSpPr>
        <p:spPr>
          <a:xfrm flipH="1">
            <a:off x="1005266" y="3758090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202" name="Shape 2202"/>
          <p:cNvCxnSpPr>
            <a:stCxn id="2195" idx="5"/>
            <a:endCxn id="2199" idx="1"/>
          </p:cNvCxnSpPr>
          <p:nvPr/>
        </p:nvCxnSpPr>
        <p:spPr>
          <a:xfrm>
            <a:off x="1511146" y="3758090"/>
            <a:ext cx="2115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03" name="Shape 2203"/>
          <p:cNvSpPr/>
          <p:nvPr/>
        </p:nvSpPr>
        <p:spPr>
          <a:xfrm>
            <a:off x="2956068" y="3365150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4" name="Shape 2204"/>
          <p:cNvSpPr txBox="1"/>
          <p:nvPr/>
        </p:nvSpPr>
        <p:spPr>
          <a:xfrm>
            <a:off x="3047134" y="33896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205" name="Shape 2205"/>
          <p:cNvSpPr/>
          <p:nvPr/>
        </p:nvSpPr>
        <p:spPr>
          <a:xfrm>
            <a:off x="2450215" y="40771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6" name="Shape 2206"/>
          <p:cNvSpPr txBox="1"/>
          <p:nvPr/>
        </p:nvSpPr>
        <p:spPr>
          <a:xfrm>
            <a:off x="2541281" y="4119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207" name="Shape 2207"/>
          <p:cNvSpPr/>
          <p:nvPr/>
        </p:nvSpPr>
        <p:spPr>
          <a:xfrm>
            <a:off x="3489071" y="4083076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8" name="Shape 2208"/>
          <p:cNvSpPr txBox="1"/>
          <p:nvPr/>
        </p:nvSpPr>
        <p:spPr>
          <a:xfrm>
            <a:off x="3580137" y="411949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cxnSp>
        <p:nvCxnSpPr>
          <p:cNvPr id="2209" name="Shape 2209"/>
          <p:cNvCxnSpPr>
            <a:stCxn id="2203" idx="3"/>
            <a:endCxn id="2205" idx="7"/>
          </p:cNvCxnSpPr>
          <p:nvPr/>
        </p:nvCxnSpPr>
        <p:spPr>
          <a:xfrm flipH="1">
            <a:off x="2838128" y="3753090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210" name="Shape 2210"/>
          <p:cNvCxnSpPr>
            <a:stCxn id="2203" idx="5"/>
            <a:endCxn id="2207" idx="1"/>
          </p:cNvCxnSpPr>
          <p:nvPr/>
        </p:nvCxnSpPr>
        <p:spPr>
          <a:xfrm>
            <a:off x="3344008" y="3753090"/>
            <a:ext cx="211500" cy="39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2211" name="Shape 2211"/>
          <p:cNvCxnSpPr/>
          <p:nvPr/>
        </p:nvCxnSpPr>
        <p:spPr>
          <a:xfrm>
            <a:off x="6069253" y="3955576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212" name="Shape 2212"/>
          <p:cNvCxnSpPr/>
          <p:nvPr/>
        </p:nvCxnSpPr>
        <p:spPr>
          <a:xfrm>
            <a:off x="1960878" y="3600513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213" name="Shape 2213"/>
          <p:cNvSpPr/>
          <p:nvPr/>
        </p:nvSpPr>
        <p:spPr>
          <a:xfrm>
            <a:off x="1579775" y="3605863"/>
            <a:ext cx="456275" cy="48532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214" name="Shape 2214"/>
          <p:cNvSpPr/>
          <p:nvPr/>
        </p:nvSpPr>
        <p:spPr>
          <a:xfrm rot="-5750230">
            <a:off x="5394706" y="3577620"/>
            <a:ext cx="456268" cy="485318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215" name="Shape 2215"/>
          <p:cNvSpPr txBox="1"/>
          <p:nvPr/>
        </p:nvSpPr>
        <p:spPr>
          <a:xfrm>
            <a:off x="617350" y="27645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216" name="Shape 2216"/>
          <p:cNvSpPr txBox="1"/>
          <p:nvPr/>
        </p:nvSpPr>
        <p:spPr>
          <a:xfrm>
            <a:off x="5334000" y="27645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217" name="Shape 2217"/>
          <p:cNvSpPr/>
          <p:nvPr/>
        </p:nvSpPr>
        <p:spPr>
          <a:xfrm>
            <a:off x="4575706" y="3365175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18" name="Shape 2218"/>
          <p:cNvSpPr txBox="1"/>
          <p:nvPr/>
        </p:nvSpPr>
        <p:spPr>
          <a:xfrm>
            <a:off x="4666772" y="338964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219" name="Shape 2219"/>
          <p:cNvSpPr/>
          <p:nvPr/>
        </p:nvSpPr>
        <p:spPr>
          <a:xfrm>
            <a:off x="4069853" y="407712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0" name="Shape 2220"/>
          <p:cNvSpPr txBox="1"/>
          <p:nvPr/>
        </p:nvSpPr>
        <p:spPr>
          <a:xfrm>
            <a:off x="4160919" y="41195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221" name="Shape 2221"/>
          <p:cNvCxnSpPr>
            <a:stCxn id="2217" idx="3"/>
            <a:endCxn id="2219" idx="7"/>
          </p:cNvCxnSpPr>
          <p:nvPr/>
        </p:nvCxnSpPr>
        <p:spPr>
          <a:xfrm flipH="1">
            <a:off x="4457766" y="3753115"/>
            <a:ext cx="184500" cy="39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22" name="Shape 2222"/>
          <p:cNvSpPr/>
          <p:nvPr/>
        </p:nvSpPr>
        <p:spPr>
          <a:xfrm rot="-5750230">
            <a:off x="2520556" y="3606595"/>
            <a:ext cx="456268" cy="485318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cxnSp>
        <p:nvCxnSpPr>
          <p:cNvPr id="2223" name="Shape 2223"/>
          <p:cNvCxnSpPr/>
          <p:nvPr/>
        </p:nvCxnSpPr>
        <p:spPr>
          <a:xfrm>
            <a:off x="3700640" y="3786438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224" name="Shape 2224"/>
          <p:cNvCxnSpPr/>
          <p:nvPr/>
        </p:nvCxnSpPr>
        <p:spPr>
          <a:xfrm>
            <a:off x="7315328" y="3997876"/>
            <a:ext cx="612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9DAF8"/>
        </a:solidFill>
      </p:bgPr>
    </p:bg>
    <p:spTree>
      <p:nvGrpSpPr>
        <p:cNvPr id="2228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Shape 22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0" name="Shape 2230"/>
          <p:cNvSpPr/>
          <p:nvPr/>
        </p:nvSpPr>
        <p:spPr>
          <a:xfrm>
            <a:off x="1200368" y="11959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1" name="Shape 2231"/>
          <p:cNvSpPr txBox="1"/>
          <p:nvPr/>
        </p:nvSpPr>
        <p:spPr>
          <a:xfrm>
            <a:off x="1291434" y="12204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232" name="Shape 2232"/>
          <p:cNvSpPr/>
          <p:nvPr/>
        </p:nvSpPr>
        <p:spPr>
          <a:xfrm>
            <a:off x="694515" y="18090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3" name="Shape 2233"/>
          <p:cNvSpPr txBox="1"/>
          <p:nvPr/>
        </p:nvSpPr>
        <p:spPr>
          <a:xfrm>
            <a:off x="785581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234" name="Shape 2234"/>
          <p:cNvSpPr/>
          <p:nvPr/>
        </p:nvSpPr>
        <p:spPr>
          <a:xfrm>
            <a:off x="1733371" y="18150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5" name="Shape 2235"/>
          <p:cNvSpPr txBox="1"/>
          <p:nvPr/>
        </p:nvSpPr>
        <p:spPr>
          <a:xfrm>
            <a:off x="1824437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236" name="Shape 2236"/>
          <p:cNvCxnSpPr>
            <a:stCxn id="2230" idx="3"/>
            <a:endCxn id="2232" idx="7"/>
          </p:cNvCxnSpPr>
          <p:nvPr/>
        </p:nvCxnSpPr>
        <p:spPr>
          <a:xfrm flipH="1">
            <a:off x="1082428" y="15839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237" name="Shape 2237"/>
          <p:cNvCxnSpPr>
            <a:stCxn id="2230" idx="5"/>
            <a:endCxn id="2234" idx="1"/>
          </p:cNvCxnSpPr>
          <p:nvPr/>
        </p:nvCxnSpPr>
        <p:spPr>
          <a:xfrm>
            <a:off x="1588308" y="15839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38" name="Shape 2238"/>
          <p:cNvSpPr/>
          <p:nvPr/>
        </p:nvSpPr>
        <p:spPr>
          <a:xfrm>
            <a:off x="311690" y="24451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9" name="Shape 2239"/>
          <p:cNvSpPr txBox="1"/>
          <p:nvPr/>
        </p:nvSpPr>
        <p:spPr>
          <a:xfrm>
            <a:off x="402756" y="24875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240" name="Shape 2240"/>
          <p:cNvCxnSpPr>
            <a:endCxn id="2238" idx="7"/>
          </p:cNvCxnSpPr>
          <p:nvPr/>
        </p:nvCxnSpPr>
        <p:spPr>
          <a:xfrm flipH="1">
            <a:off x="699630" y="225702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41" name="Shape 2241"/>
          <p:cNvSpPr/>
          <p:nvPr/>
        </p:nvSpPr>
        <p:spPr>
          <a:xfrm>
            <a:off x="1094040" y="24321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42" name="Shape 2242"/>
          <p:cNvSpPr txBox="1"/>
          <p:nvPr/>
        </p:nvSpPr>
        <p:spPr>
          <a:xfrm>
            <a:off x="1185106" y="24745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243" name="Shape 2243"/>
          <p:cNvCxnSpPr/>
          <p:nvPr/>
        </p:nvCxnSpPr>
        <p:spPr>
          <a:xfrm>
            <a:off x="1038363" y="2226538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44" name="Shape 2244"/>
          <p:cNvSpPr txBox="1"/>
          <p:nvPr/>
        </p:nvSpPr>
        <p:spPr>
          <a:xfrm>
            <a:off x="301650" y="3081300"/>
            <a:ext cx="18192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  <a:r>
              <a:rPr lang="en"/>
              <a:t> twice?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8" name="Shape 2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" name="Shape 22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0" name="Shape 2250"/>
          <p:cNvSpPr/>
          <p:nvPr/>
        </p:nvSpPr>
        <p:spPr>
          <a:xfrm>
            <a:off x="1200368" y="11959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1" name="Shape 2251"/>
          <p:cNvSpPr txBox="1"/>
          <p:nvPr/>
        </p:nvSpPr>
        <p:spPr>
          <a:xfrm>
            <a:off x="1291434" y="12204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252" name="Shape 2252"/>
          <p:cNvSpPr/>
          <p:nvPr/>
        </p:nvSpPr>
        <p:spPr>
          <a:xfrm>
            <a:off x="694515" y="18090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3" name="Shape 2253"/>
          <p:cNvSpPr txBox="1"/>
          <p:nvPr/>
        </p:nvSpPr>
        <p:spPr>
          <a:xfrm>
            <a:off x="785581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254" name="Shape 2254"/>
          <p:cNvSpPr/>
          <p:nvPr/>
        </p:nvSpPr>
        <p:spPr>
          <a:xfrm>
            <a:off x="1733371" y="18150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5" name="Shape 2255"/>
          <p:cNvSpPr txBox="1"/>
          <p:nvPr/>
        </p:nvSpPr>
        <p:spPr>
          <a:xfrm>
            <a:off x="1824437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256" name="Shape 2256"/>
          <p:cNvCxnSpPr>
            <a:stCxn id="2250" idx="3"/>
            <a:endCxn id="2252" idx="7"/>
          </p:cNvCxnSpPr>
          <p:nvPr/>
        </p:nvCxnSpPr>
        <p:spPr>
          <a:xfrm flipH="1">
            <a:off x="1082428" y="15839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257" name="Shape 2257"/>
          <p:cNvCxnSpPr>
            <a:stCxn id="2250" idx="5"/>
            <a:endCxn id="2254" idx="1"/>
          </p:cNvCxnSpPr>
          <p:nvPr/>
        </p:nvCxnSpPr>
        <p:spPr>
          <a:xfrm>
            <a:off x="1588308" y="15839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58" name="Shape 2258"/>
          <p:cNvSpPr/>
          <p:nvPr/>
        </p:nvSpPr>
        <p:spPr>
          <a:xfrm>
            <a:off x="311690" y="24451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9" name="Shape 2259"/>
          <p:cNvSpPr txBox="1"/>
          <p:nvPr/>
        </p:nvSpPr>
        <p:spPr>
          <a:xfrm>
            <a:off x="402756" y="24875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260" name="Shape 2260"/>
          <p:cNvCxnSpPr>
            <a:endCxn id="2258" idx="7"/>
          </p:cNvCxnSpPr>
          <p:nvPr/>
        </p:nvCxnSpPr>
        <p:spPr>
          <a:xfrm flipH="1">
            <a:off x="699630" y="225702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61" name="Shape 2261"/>
          <p:cNvSpPr/>
          <p:nvPr/>
        </p:nvSpPr>
        <p:spPr>
          <a:xfrm>
            <a:off x="1094040" y="24321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2" name="Shape 2262"/>
          <p:cNvSpPr txBox="1"/>
          <p:nvPr/>
        </p:nvSpPr>
        <p:spPr>
          <a:xfrm>
            <a:off x="1185106" y="24745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263" name="Shape 2263"/>
          <p:cNvCxnSpPr/>
          <p:nvPr/>
        </p:nvCxnSpPr>
        <p:spPr>
          <a:xfrm>
            <a:off x="1038363" y="2226538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64" name="Shape 2264"/>
          <p:cNvSpPr txBox="1"/>
          <p:nvPr/>
        </p:nvSpPr>
        <p:spPr>
          <a:xfrm>
            <a:off x="2377925" y="11753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265" name="Shape 2265"/>
          <p:cNvSpPr/>
          <p:nvPr/>
        </p:nvSpPr>
        <p:spPr>
          <a:xfrm>
            <a:off x="3685068" y="118443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6" name="Shape 2266"/>
          <p:cNvSpPr txBox="1"/>
          <p:nvPr/>
        </p:nvSpPr>
        <p:spPr>
          <a:xfrm>
            <a:off x="3776134" y="12089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267" name="Shape 2267"/>
          <p:cNvSpPr/>
          <p:nvPr/>
        </p:nvSpPr>
        <p:spPr>
          <a:xfrm>
            <a:off x="3179215" y="17975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8" name="Shape 2268"/>
          <p:cNvSpPr txBox="1"/>
          <p:nvPr/>
        </p:nvSpPr>
        <p:spPr>
          <a:xfrm>
            <a:off x="3270281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269" name="Shape 2269"/>
          <p:cNvSpPr/>
          <p:nvPr/>
        </p:nvSpPr>
        <p:spPr>
          <a:xfrm>
            <a:off x="4218071" y="18034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0" name="Shape 2270"/>
          <p:cNvSpPr txBox="1"/>
          <p:nvPr/>
        </p:nvSpPr>
        <p:spPr>
          <a:xfrm>
            <a:off x="4309137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271" name="Shape 2271"/>
          <p:cNvCxnSpPr>
            <a:stCxn id="2265" idx="3"/>
            <a:endCxn id="2267" idx="7"/>
          </p:cNvCxnSpPr>
          <p:nvPr/>
        </p:nvCxnSpPr>
        <p:spPr>
          <a:xfrm flipH="1">
            <a:off x="3567128" y="15723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272" name="Shape 2272"/>
          <p:cNvCxnSpPr>
            <a:stCxn id="2265" idx="5"/>
            <a:endCxn id="2269" idx="1"/>
          </p:cNvCxnSpPr>
          <p:nvPr/>
        </p:nvCxnSpPr>
        <p:spPr>
          <a:xfrm>
            <a:off x="4073008" y="15723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73" name="Shape 2273"/>
          <p:cNvSpPr/>
          <p:nvPr/>
        </p:nvSpPr>
        <p:spPr>
          <a:xfrm>
            <a:off x="2796390" y="24336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4" name="Shape 2274"/>
          <p:cNvSpPr txBox="1"/>
          <p:nvPr/>
        </p:nvSpPr>
        <p:spPr>
          <a:xfrm>
            <a:off x="2887456" y="2476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275" name="Shape 2275"/>
          <p:cNvCxnSpPr>
            <a:endCxn id="2273" idx="7"/>
          </p:cNvCxnSpPr>
          <p:nvPr/>
        </p:nvCxnSpPr>
        <p:spPr>
          <a:xfrm flipH="1">
            <a:off x="3184330" y="224549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76" name="Shape 2276"/>
          <p:cNvSpPr/>
          <p:nvPr/>
        </p:nvSpPr>
        <p:spPr>
          <a:xfrm>
            <a:off x="3578740" y="242062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7" name="Shape 2277"/>
          <p:cNvSpPr txBox="1"/>
          <p:nvPr/>
        </p:nvSpPr>
        <p:spPr>
          <a:xfrm>
            <a:off x="3669806" y="24630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278" name="Shape 2278"/>
          <p:cNvCxnSpPr/>
          <p:nvPr/>
        </p:nvCxnSpPr>
        <p:spPr>
          <a:xfrm>
            <a:off x="3523063" y="2215013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79" name="Shape 2279"/>
          <p:cNvSpPr txBox="1"/>
          <p:nvPr/>
        </p:nvSpPr>
        <p:spPr>
          <a:xfrm>
            <a:off x="301650" y="3081300"/>
            <a:ext cx="18192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  <a:r>
              <a:rPr lang="en"/>
              <a:t> twice?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3" name="Shape 2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4" name="Shape 22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5" name="Shape 2285"/>
          <p:cNvSpPr/>
          <p:nvPr/>
        </p:nvSpPr>
        <p:spPr>
          <a:xfrm>
            <a:off x="1200368" y="11959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6" name="Shape 2286"/>
          <p:cNvSpPr txBox="1"/>
          <p:nvPr/>
        </p:nvSpPr>
        <p:spPr>
          <a:xfrm>
            <a:off x="1291434" y="12204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287" name="Shape 2287"/>
          <p:cNvSpPr/>
          <p:nvPr/>
        </p:nvSpPr>
        <p:spPr>
          <a:xfrm>
            <a:off x="694515" y="18090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8" name="Shape 2288"/>
          <p:cNvSpPr txBox="1"/>
          <p:nvPr/>
        </p:nvSpPr>
        <p:spPr>
          <a:xfrm>
            <a:off x="785581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289" name="Shape 2289"/>
          <p:cNvSpPr/>
          <p:nvPr/>
        </p:nvSpPr>
        <p:spPr>
          <a:xfrm>
            <a:off x="1733371" y="18150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0" name="Shape 2290"/>
          <p:cNvSpPr txBox="1"/>
          <p:nvPr/>
        </p:nvSpPr>
        <p:spPr>
          <a:xfrm>
            <a:off x="1824437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291" name="Shape 2291"/>
          <p:cNvCxnSpPr>
            <a:stCxn id="2285" idx="3"/>
            <a:endCxn id="2287" idx="7"/>
          </p:cNvCxnSpPr>
          <p:nvPr/>
        </p:nvCxnSpPr>
        <p:spPr>
          <a:xfrm flipH="1">
            <a:off x="1082428" y="15839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292" name="Shape 2292"/>
          <p:cNvCxnSpPr>
            <a:stCxn id="2285" idx="5"/>
            <a:endCxn id="2289" idx="1"/>
          </p:cNvCxnSpPr>
          <p:nvPr/>
        </p:nvCxnSpPr>
        <p:spPr>
          <a:xfrm>
            <a:off x="1588308" y="15839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93" name="Shape 2293"/>
          <p:cNvSpPr/>
          <p:nvPr/>
        </p:nvSpPr>
        <p:spPr>
          <a:xfrm>
            <a:off x="311690" y="24451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4" name="Shape 2294"/>
          <p:cNvSpPr txBox="1"/>
          <p:nvPr/>
        </p:nvSpPr>
        <p:spPr>
          <a:xfrm>
            <a:off x="402756" y="24875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295" name="Shape 2295"/>
          <p:cNvCxnSpPr>
            <a:endCxn id="2293" idx="7"/>
          </p:cNvCxnSpPr>
          <p:nvPr/>
        </p:nvCxnSpPr>
        <p:spPr>
          <a:xfrm flipH="1">
            <a:off x="699630" y="225702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96" name="Shape 2296"/>
          <p:cNvSpPr/>
          <p:nvPr/>
        </p:nvSpPr>
        <p:spPr>
          <a:xfrm>
            <a:off x="1094040" y="24321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7" name="Shape 2297"/>
          <p:cNvSpPr txBox="1"/>
          <p:nvPr/>
        </p:nvSpPr>
        <p:spPr>
          <a:xfrm>
            <a:off x="1185106" y="24745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298" name="Shape 2298"/>
          <p:cNvCxnSpPr/>
          <p:nvPr/>
        </p:nvCxnSpPr>
        <p:spPr>
          <a:xfrm>
            <a:off x="1038363" y="2226538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299" name="Shape 2299"/>
          <p:cNvSpPr/>
          <p:nvPr/>
        </p:nvSpPr>
        <p:spPr>
          <a:xfrm>
            <a:off x="5781843" y="1197650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0" name="Shape 2300"/>
          <p:cNvSpPr txBox="1"/>
          <p:nvPr/>
        </p:nvSpPr>
        <p:spPr>
          <a:xfrm>
            <a:off x="5872909" y="12221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301" name="Shape 2301"/>
          <p:cNvSpPr/>
          <p:nvPr/>
        </p:nvSpPr>
        <p:spPr>
          <a:xfrm>
            <a:off x="5275990" y="1810726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2" name="Shape 2302"/>
          <p:cNvSpPr txBox="1"/>
          <p:nvPr/>
        </p:nvSpPr>
        <p:spPr>
          <a:xfrm>
            <a:off x="5367056" y="18531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303" name="Shape 2303"/>
          <p:cNvSpPr/>
          <p:nvPr/>
        </p:nvSpPr>
        <p:spPr>
          <a:xfrm>
            <a:off x="6314846" y="181670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4" name="Shape 2304"/>
          <p:cNvSpPr txBox="1"/>
          <p:nvPr/>
        </p:nvSpPr>
        <p:spPr>
          <a:xfrm>
            <a:off x="6405912" y="18531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305" name="Shape 2305"/>
          <p:cNvCxnSpPr>
            <a:stCxn id="2299" idx="3"/>
            <a:endCxn id="2301" idx="7"/>
          </p:cNvCxnSpPr>
          <p:nvPr/>
        </p:nvCxnSpPr>
        <p:spPr>
          <a:xfrm flipH="1">
            <a:off x="5663903" y="1585590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306" name="Shape 2306"/>
          <p:cNvCxnSpPr>
            <a:stCxn id="2299" idx="5"/>
            <a:endCxn id="2303" idx="1"/>
          </p:cNvCxnSpPr>
          <p:nvPr/>
        </p:nvCxnSpPr>
        <p:spPr>
          <a:xfrm>
            <a:off x="6169783" y="1585590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07" name="Shape 2307"/>
          <p:cNvSpPr/>
          <p:nvPr/>
        </p:nvSpPr>
        <p:spPr>
          <a:xfrm>
            <a:off x="4893165" y="24468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8" name="Shape 2308"/>
          <p:cNvSpPr txBox="1"/>
          <p:nvPr/>
        </p:nvSpPr>
        <p:spPr>
          <a:xfrm>
            <a:off x="4984231" y="2489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309" name="Shape 2309"/>
          <p:cNvCxnSpPr>
            <a:endCxn id="2307" idx="7"/>
          </p:cNvCxnSpPr>
          <p:nvPr/>
        </p:nvCxnSpPr>
        <p:spPr>
          <a:xfrm flipH="1">
            <a:off x="5281105" y="2258711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10" name="Shape 2310"/>
          <p:cNvSpPr/>
          <p:nvPr/>
        </p:nvSpPr>
        <p:spPr>
          <a:xfrm>
            <a:off x="5675515" y="2433838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1" name="Shape 2311"/>
          <p:cNvSpPr txBox="1"/>
          <p:nvPr/>
        </p:nvSpPr>
        <p:spPr>
          <a:xfrm>
            <a:off x="5766581" y="24762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2312" name="Shape 2312"/>
          <p:cNvCxnSpPr/>
          <p:nvPr/>
        </p:nvCxnSpPr>
        <p:spPr>
          <a:xfrm>
            <a:off x="5619838" y="2228225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2313" name="Shape 2313"/>
          <p:cNvSpPr txBox="1"/>
          <p:nvPr/>
        </p:nvSpPr>
        <p:spPr>
          <a:xfrm>
            <a:off x="2377925" y="11753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314" name="Shape 2314"/>
          <p:cNvSpPr/>
          <p:nvPr/>
        </p:nvSpPr>
        <p:spPr>
          <a:xfrm>
            <a:off x="3685068" y="118443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5" name="Shape 2315"/>
          <p:cNvSpPr txBox="1"/>
          <p:nvPr/>
        </p:nvSpPr>
        <p:spPr>
          <a:xfrm>
            <a:off x="3776134" y="12089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316" name="Shape 2316"/>
          <p:cNvSpPr/>
          <p:nvPr/>
        </p:nvSpPr>
        <p:spPr>
          <a:xfrm>
            <a:off x="3179215" y="17975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7" name="Shape 2317"/>
          <p:cNvSpPr txBox="1"/>
          <p:nvPr/>
        </p:nvSpPr>
        <p:spPr>
          <a:xfrm>
            <a:off x="3270281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318" name="Shape 2318"/>
          <p:cNvSpPr/>
          <p:nvPr/>
        </p:nvSpPr>
        <p:spPr>
          <a:xfrm>
            <a:off x="4218071" y="18034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9" name="Shape 2319"/>
          <p:cNvSpPr txBox="1"/>
          <p:nvPr/>
        </p:nvSpPr>
        <p:spPr>
          <a:xfrm>
            <a:off x="4309137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320" name="Shape 2320"/>
          <p:cNvCxnSpPr>
            <a:stCxn id="2314" idx="3"/>
            <a:endCxn id="2316" idx="7"/>
          </p:cNvCxnSpPr>
          <p:nvPr/>
        </p:nvCxnSpPr>
        <p:spPr>
          <a:xfrm flipH="1">
            <a:off x="3567128" y="15723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321" name="Shape 2321"/>
          <p:cNvCxnSpPr>
            <a:stCxn id="2314" idx="5"/>
            <a:endCxn id="2318" idx="1"/>
          </p:cNvCxnSpPr>
          <p:nvPr/>
        </p:nvCxnSpPr>
        <p:spPr>
          <a:xfrm>
            <a:off x="4073008" y="15723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22" name="Shape 2322"/>
          <p:cNvSpPr/>
          <p:nvPr/>
        </p:nvSpPr>
        <p:spPr>
          <a:xfrm>
            <a:off x="2796390" y="24336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3" name="Shape 2323"/>
          <p:cNvSpPr txBox="1"/>
          <p:nvPr/>
        </p:nvSpPr>
        <p:spPr>
          <a:xfrm>
            <a:off x="2887456" y="2476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324" name="Shape 2324"/>
          <p:cNvCxnSpPr>
            <a:endCxn id="2322" idx="7"/>
          </p:cNvCxnSpPr>
          <p:nvPr/>
        </p:nvCxnSpPr>
        <p:spPr>
          <a:xfrm flipH="1">
            <a:off x="3184330" y="224549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25" name="Shape 2325"/>
          <p:cNvSpPr/>
          <p:nvPr/>
        </p:nvSpPr>
        <p:spPr>
          <a:xfrm>
            <a:off x="3578740" y="242062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6" name="Shape 2326"/>
          <p:cNvSpPr txBox="1"/>
          <p:nvPr/>
        </p:nvSpPr>
        <p:spPr>
          <a:xfrm>
            <a:off x="3669806" y="24630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327" name="Shape 2327"/>
          <p:cNvCxnSpPr/>
          <p:nvPr/>
        </p:nvCxnSpPr>
        <p:spPr>
          <a:xfrm>
            <a:off x="3523063" y="2215013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28" name="Shape 2328"/>
          <p:cNvSpPr/>
          <p:nvPr/>
        </p:nvSpPr>
        <p:spPr>
          <a:xfrm>
            <a:off x="3857625" y="1642600"/>
            <a:ext cx="117875" cy="763225"/>
          </a:xfrm>
          <a:custGeom>
            <a:pathLst>
              <a:path extrusionOk="0" h="30529" w="4715">
                <a:moveTo>
                  <a:pt x="1659" y="0"/>
                </a:moveTo>
                <a:cubicBezTo>
                  <a:pt x="2156" y="2378"/>
                  <a:pt x="4922" y="9180"/>
                  <a:pt x="4646" y="14269"/>
                </a:cubicBezTo>
                <a:cubicBezTo>
                  <a:pt x="4369" y="19357"/>
                  <a:pt x="774" y="27819"/>
                  <a:pt x="0" y="3052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329" name="Shape 2329"/>
          <p:cNvSpPr txBox="1"/>
          <p:nvPr/>
        </p:nvSpPr>
        <p:spPr>
          <a:xfrm>
            <a:off x="301650" y="3081300"/>
            <a:ext cx="18192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  <a:r>
              <a:rPr lang="en"/>
              <a:t> twice?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Shape 23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5" name="Shape 2335"/>
          <p:cNvSpPr/>
          <p:nvPr/>
        </p:nvSpPr>
        <p:spPr>
          <a:xfrm>
            <a:off x="1200368" y="11959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6" name="Shape 2336"/>
          <p:cNvSpPr txBox="1"/>
          <p:nvPr/>
        </p:nvSpPr>
        <p:spPr>
          <a:xfrm>
            <a:off x="1291434" y="12204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337" name="Shape 2337"/>
          <p:cNvSpPr/>
          <p:nvPr/>
        </p:nvSpPr>
        <p:spPr>
          <a:xfrm>
            <a:off x="694515" y="18090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8" name="Shape 2338"/>
          <p:cNvSpPr txBox="1"/>
          <p:nvPr/>
        </p:nvSpPr>
        <p:spPr>
          <a:xfrm>
            <a:off x="785581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339" name="Shape 2339"/>
          <p:cNvSpPr/>
          <p:nvPr/>
        </p:nvSpPr>
        <p:spPr>
          <a:xfrm>
            <a:off x="1733371" y="18150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0" name="Shape 2340"/>
          <p:cNvSpPr txBox="1"/>
          <p:nvPr/>
        </p:nvSpPr>
        <p:spPr>
          <a:xfrm>
            <a:off x="1824437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341" name="Shape 2341"/>
          <p:cNvCxnSpPr>
            <a:stCxn id="2335" idx="3"/>
            <a:endCxn id="2337" idx="7"/>
          </p:cNvCxnSpPr>
          <p:nvPr/>
        </p:nvCxnSpPr>
        <p:spPr>
          <a:xfrm flipH="1">
            <a:off x="1082428" y="15839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342" name="Shape 2342"/>
          <p:cNvCxnSpPr>
            <a:stCxn id="2335" idx="5"/>
            <a:endCxn id="2339" idx="1"/>
          </p:cNvCxnSpPr>
          <p:nvPr/>
        </p:nvCxnSpPr>
        <p:spPr>
          <a:xfrm>
            <a:off x="1588308" y="15839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43" name="Shape 2343"/>
          <p:cNvSpPr/>
          <p:nvPr/>
        </p:nvSpPr>
        <p:spPr>
          <a:xfrm>
            <a:off x="311690" y="24451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4" name="Shape 2344"/>
          <p:cNvSpPr txBox="1"/>
          <p:nvPr/>
        </p:nvSpPr>
        <p:spPr>
          <a:xfrm>
            <a:off x="402756" y="24875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345" name="Shape 2345"/>
          <p:cNvCxnSpPr>
            <a:endCxn id="2343" idx="7"/>
          </p:cNvCxnSpPr>
          <p:nvPr/>
        </p:nvCxnSpPr>
        <p:spPr>
          <a:xfrm flipH="1">
            <a:off x="699630" y="225702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46" name="Shape 2346"/>
          <p:cNvSpPr/>
          <p:nvPr/>
        </p:nvSpPr>
        <p:spPr>
          <a:xfrm>
            <a:off x="1094040" y="24321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7" name="Shape 2347"/>
          <p:cNvSpPr txBox="1"/>
          <p:nvPr/>
        </p:nvSpPr>
        <p:spPr>
          <a:xfrm>
            <a:off x="1185106" y="24745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348" name="Shape 2348"/>
          <p:cNvCxnSpPr/>
          <p:nvPr/>
        </p:nvCxnSpPr>
        <p:spPr>
          <a:xfrm>
            <a:off x="1038363" y="2226538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49" name="Shape 2349"/>
          <p:cNvSpPr/>
          <p:nvPr/>
        </p:nvSpPr>
        <p:spPr>
          <a:xfrm>
            <a:off x="5781843" y="1197650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0" name="Shape 2350"/>
          <p:cNvSpPr txBox="1"/>
          <p:nvPr/>
        </p:nvSpPr>
        <p:spPr>
          <a:xfrm>
            <a:off x="5872909" y="12221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351" name="Shape 2351"/>
          <p:cNvSpPr/>
          <p:nvPr/>
        </p:nvSpPr>
        <p:spPr>
          <a:xfrm>
            <a:off x="5275990" y="1810726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2" name="Shape 2352"/>
          <p:cNvSpPr txBox="1"/>
          <p:nvPr/>
        </p:nvSpPr>
        <p:spPr>
          <a:xfrm>
            <a:off x="5367056" y="18531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353" name="Shape 2353"/>
          <p:cNvSpPr/>
          <p:nvPr/>
        </p:nvSpPr>
        <p:spPr>
          <a:xfrm>
            <a:off x="6314846" y="181670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4" name="Shape 2354"/>
          <p:cNvSpPr txBox="1"/>
          <p:nvPr/>
        </p:nvSpPr>
        <p:spPr>
          <a:xfrm>
            <a:off x="6405912" y="18531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355" name="Shape 2355"/>
          <p:cNvCxnSpPr>
            <a:stCxn id="2349" idx="3"/>
            <a:endCxn id="2351" idx="7"/>
          </p:cNvCxnSpPr>
          <p:nvPr/>
        </p:nvCxnSpPr>
        <p:spPr>
          <a:xfrm flipH="1">
            <a:off x="5663903" y="1585590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356" name="Shape 2356"/>
          <p:cNvCxnSpPr>
            <a:stCxn id="2349" idx="5"/>
            <a:endCxn id="2353" idx="1"/>
          </p:cNvCxnSpPr>
          <p:nvPr/>
        </p:nvCxnSpPr>
        <p:spPr>
          <a:xfrm>
            <a:off x="6169783" y="1585590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57" name="Shape 2357"/>
          <p:cNvSpPr/>
          <p:nvPr/>
        </p:nvSpPr>
        <p:spPr>
          <a:xfrm>
            <a:off x="4893165" y="24468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8" name="Shape 2358"/>
          <p:cNvSpPr txBox="1"/>
          <p:nvPr/>
        </p:nvSpPr>
        <p:spPr>
          <a:xfrm>
            <a:off x="4984231" y="2489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359" name="Shape 2359"/>
          <p:cNvCxnSpPr>
            <a:endCxn id="2357" idx="7"/>
          </p:cNvCxnSpPr>
          <p:nvPr/>
        </p:nvCxnSpPr>
        <p:spPr>
          <a:xfrm flipH="1">
            <a:off x="5281105" y="2258711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60" name="Shape 2360"/>
          <p:cNvSpPr/>
          <p:nvPr/>
        </p:nvSpPr>
        <p:spPr>
          <a:xfrm>
            <a:off x="5675515" y="2433838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1" name="Shape 2361"/>
          <p:cNvSpPr txBox="1"/>
          <p:nvPr/>
        </p:nvSpPr>
        <p:spPr>
          <a:xfrm>
            <a:off x="5766581" y="24762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2362" name="Shape 2362"/>
          <p:cNvCxnSpPr/>
          <p:nvPr/>
        </p:nvCxnSpPr>
        <p:spPr>
          <a:xfrm>
            <a:off x="5619838" y="2228225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2363" name="Shape 2363"/>
          <p:cNvSpPr/>
          <p:nvPr/>
        </p:nvSpPr>
        <p:spPr>
          <a:xfrm>
            <a:off x="7844793" y="11959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4" name="Shape 2364"/>
          <p:cNvSpPr txBox="1"/>
          <p:nvPr/>
        </p:nvSpPr>
        <p:spPr>
          <a:xfrm>
            <a:off x="7935859" y="12204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365" name="Shape 2365"/>
          <p:cNvSpPr/>
          <p:nvPr/>
        </p:nvSpPr>
        <p:spPr>
          <a:xfrm>
            <a:off x="7338940" y="1809038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6" name="Shape 2366"/>
          <p:cNvSpPr txBox="1"/>
          <p:nvPr/>
        </p:nvSpPr>
        <p:spPr>
          <a:xfrm>
            <a:off x="7430006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367" name="Shape 2367"/>
          <p:cNvSpPr/>
          <p:nvPr/>
        </p:nvSpPr>
        <p:spPr>
          <a:xfrm>
            <a:off x="8377796" y="18150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8" name="Shape 2368"/>
          <p:cNvSpPr txBox="1"/>
          <p:nvPr/>
        </p:nvSpPr>
        <p:spPr>
          <a:xfrm>
            <a:off x="8468862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369" name="Shape 2369"/>
          <p:cNvCxnSpPr>
            <a:stCxn id="2363" idx="3"/>
            <a:endCxn id="2365" idx="7"/>
          </p:cNvCxnSpPr>
          <p:nvPr/>
        </p:nvCxnSpPr>
        <p:spPr>
          <a:xfrm flipH="1">
            <a:off x="7726853" y="15839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370" name="Shape 2370"/>
          <p:cNvCxnSpPr>
            <a:stCxn id="2363" idx="5"/>
            <a:endCxn id="2367" idx="1"/>
          </p:cNvCxnSpPr>
          <p:nvPr/>
        </p:nvCxnSpPr>
        <p:spPr>
          <a:xfrm>
            <a:off x="8232733" y="15839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71" name="Shape 2371"/>
          <p:cNvSpPr/>
          <p:nvPr/>
        </p:nvSpPr>
        <p:spPr>
          <a:xfrm>
            <a:off x="6956115" y="24451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2" name="Shape 2372"/>
          <p:cNvSpPr txBox="1"/>
          <p:nvPr/>
        </p:nvSpPr>
        <p:spPr>
          <a:xfrm>
            <a:off x="7047181" y="24875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373" name="Shape 2373"/>
          <p:cNvCxnSpPr>
            <a:endCxn id="2371" idx="7"/>
          </p:cNvCxnSpPr>
          <p:nvPr/>
        </p:nvCxnSpPr>
        <p:spPr>
          <a:xfrm flipH="1">
            <a:off x="7344055" y="225702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74" name="Shape 2374"/>
          <p:cNvSpPr txBox="1"/>
          <p:nvPr/>
        </p:nvSpPr>
        <p:spPr>
          <a:xfrm>
            <a:off x="2377925" y="11753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375" name="Shape 2375"/>
          <p:cNvSpPr/>
          <p:nvPr/>
        </p:nvSpPr>
        <p:spPr>
          <a:xfrm>
            <a:off x="3685068" y="118443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6" name="Shape 2376"/>
          <p:cNvSpPr txBox="1"/>
          <p:nvPr/>
        </p:nvSpPr>
        <p:spPr>
          <a:xfrm>
            <a:off x="3776134" y="12089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377" name="Shape 2377"/>
          <p:cNvSpPr/>
          <p:nvPr/>
        </p:nvSpPr>
        <p:spPr>
          <a:xfrm>
            <a:off x="3179215" y="17975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8" name="Shape 2378"/>
          <p:cNvSpPr txBox="1"/>
          <p:nvPr/>
        </p:nvSpPr>
        <p:spPr>
          <a:xfrm>
            <a:off x="3270281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379" name="Shape 2379"/>
          <p:cNvSpPr/>
          <p:nvPr/>
        </p:nvSpPr>
        <p:spPr>
          <a:xfrm>
            <a:off x="4218071" y="18034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0" name="Shape 2380"/>
          <p:cNvSpPr txBox="1"/>
          <p:nvPr/>
        </p:nvSpPr>
        <p:spPr>
          <a:xfrm>
            <a:off x="4309137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381" name="Shape 2381"/>
          <p:cNvCxnSpPr>
            <a:stCxn id="2375" idx="3"/>
            <a:endCxn id="2377" idx="7"/>
          </p:cNvCxnSpPr>
          <p:nvPr/>
        </p:nvCxnSpPr>
        <p:spPr>
          <a:xfrm flipH="1">
            <a:off x="3567128" y="15723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382" name="Shape 2382"/>
          <p:cNvCxnSpPr>
            <a:stCxn id="2375" idx="5"/>
            <a:endCxn id="2379" idx="1"/>
          </p:cNvCxnSpPr>
          <p:nvPr/>
        </p:nvCxnSpPr>
        <p:spPr>
          <a:xfrm>
            <a:off x="4073008" y="15723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83" name="Shape 2383"/>
          <p:cNvSpPr/>
          <p:nvPr/>
        </p:nvSpPr>
        <p:spPr>
          <a:xfrm>
            <a:off x="2796390" y="24336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4" name="Shape 2384"/>
          <p:cNvSpPr txBox="1"/>
          <p:nvPr/>
        </p:nvSpPr>
        <p:spPr>
          <a:xfrm>
            <a:off x="2887456" y="2476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385" name="Shape 2385"/>
          <p:cNvCxnSpPr>
            <a:endCxn id="2383" idx="7"/>
          </p:cNvCxnSpPr>
          <p:nvPr/>
        </p:nvCxnSpPr>
        <p:spPr>
          <a:xfrm flipH="1">
            <a:off x="3184330" y="224549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86" name="Shape 2386"/>
          <p:cNvSpPr/>
          <p:nvPr/>
        </p:nvSpPr>
        <p:spPr>
          <a:xfrm>
            <a:off x="3578740" y="242062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7" name="Shape 2387"/>
          <p:cNvSpPr txBox="1"/>
          <p:nvPr/>
        </p:nvSpPr>
        <p:spPr>
          <a:xfrm>
            <a:off x="3669806" y="24630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388" name="Shape 2388"/>
          <p:cNvCxnSpPr/>
          <p:nvPr/>
        </p:nvCxnSpPr>
        <p:spPr>
          <a:xfrm>
            <a:off x="3523063" y="2215013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89" name="Shape 2389"/>
          <p:cNvSpPr/>
          <p:nvPr/>
        </p:nvSpPr>
        <p:spPr>
          <a:xfrm>
            <a:off x="3857625" y="1642600"/>
            <a:ext cx="117875" cy="763225"/>
          </a:xfrm>
          <a:custGeom>
            <a:pathLst>
              <a:path extrusionOk="0" h="30529" w="4715">
                <a:moveTo>
                  <a:pt x="1659" y="0"/>
                </a:moveTo>
                <a:cubicBezTo>
                  <a:pt x="2156" y="2378"/>
                  <a:pt x="4922" y="9180"/>
                  <a:pt x="4646" y="14269"/>
                </a:cubicBezTo>
                <a:cubicBezTo>
                  <a:pt x="4369" y="19357"/>
                  <a:pt x="774" y="27819"/>
                  <a:pt x="0" y="3052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390" name="Shape 2390"/>
          <p:cNvSpPr/>
          <p:nvPr/>
        </p:nvSpPr>
        <p:spPr>
          <a:xfrm rot="-5750230">
            <a:off x="5357690" y="1360488"/>
            <a:ext cx="456268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391" name="Shape 2391"/>
          <p:cNvSpPr txBox="1"/>
          <p:nvPr/>
        </p:nvSpPr>
        <p:spPr>
          <a:xfrm>
            <a:off x="301650" y="3081300"/>
            <a:ext cx="18192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  <a:r>
              <a:rPr lang="en"/>
              <a:t> twice?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/>
        </p:nvSpPr>
        <p:spPr>
          <a:xfrm>
            <a:off x="311700" y="863750"/>
            <a:ext cx="81324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Suppose we want to insert “sam”, “sad”, “sap”, “same”, “a”, and “awls”</a:t>
            </a:r>
          </a:p>
        </p:txBody>
      </p:sp>
      <p:sp>
        <p:nvSpPr>
          <p:cNvPr id="142" name="Shape 14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Digit-by-digit Search</a:t>
            </a:r>
          </a:p>
        </p:txBody>
      </p:sp>
      <p:sp>
        <p:nvSpPr>
          <p:cNvPr id="143" name="Shape 143"/>
          <p:cNvSpPr/>
          <p:nvPr/>
        </p:nvSpPr>
        <p:spPr>
          <a:xfrm>
            <a:off x="6438354" y="13728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" name="Shape 144"/>
          <p:cNvSpPr/>
          <p:nvPr/>
        </p:nvSpPr>
        <p:spPr>
          <a:xfrm>
            <a:off x="7115154" y="19443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145" name="Shape 145"/>
          <p:cNvSpPr/>
          <p:nvPr/>
        </p:nvSpPr>
        <p:spPr>
          <a:xfrm>
            <a:off x="7336405" y="26111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146" name="Shape 146"/>
          <p:cNvSpPr/>
          <p:nvPr/>
        </p:nvSpPr>
        <p:spPr>
          <a:xfrm>
            <a:off x="7548055" y="32778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cxnSp>
        <p:nvCxnSpPr>
          <p:cNvPr id="147" name="Shape 147"/>
          <p:cNvCxnSpPr>
            <a:stCxn id="144" idx="4"/>
            <a:endCxn id="145" idx="0"/>
          </p:cNvCxnSpPr>
          <p:nvPr/>
        </p:nvCxnSpPr>
        <p:spPr>
          <a:xfrm>
            <a:off x="7331604" y="2377250"/>
            <a:ext cx="221400" cy="234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8" name="Shape 148"/>
          <p:cNvCxnSpPr>
            <a:stCxn id="146" idx="0"/>
            <a:endCxn id="145" idx="4"/>
          </p:cNvCxnSpPr>
          <p:nvPr/>
        </p:nvCxnSpPr>
        <p:spPr>
          <a:xfrm rot="10800000">
            <a:off x="7553005" y="3044150"/>
            <a:ext cx="211500" cy="233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9" name="Shape 149"/>
          <p:cNvCxnSpPr>
            <a:stCxn id="144" idx="0"/>
            <a:endCxn id="143" idx="4"/>
          </p:cNvCxnSpPr>
          <p:nvPr/>
        </p:nvCxnSpPr>
        <p:spPr>
          <a:xfrm rot="10800000">
            <a:off x="6654804" y="1805750"/>
            <a:ext cx="676800" cy="138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0" name="Shape 150"/>
          <p:cNvSpPr/>
          <p:nvPr/>
        </p:nvSpPr>
        <p:spPr>
          <a:xfrm>
            <a:off x="6782679" y="32778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cxnSp>
        <p:nvCxnSpPr>
          <p:cNvPr id="151" name="Shape 151"/>
          <p:cNvCxnSpPr>
            <a:stCxn id="145" idx="4"/>
            <a:endCxn id="150" idx="0"/>
          </p:cNvCxnSpPr>
          <p:nvPr/>
        </p:nvCxnSpPr>
        <p:spPr>
          <a:xfrm flipH="1">
            <a:off x="6999055" y="3044000"/>
            <a:ext cx="553800" cy="234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2" name="Shape 152"/>
          <p:cNvSpPr/>
          <p:nvPr/>
        </p:nvSpPr>
        <p:spPr>
          <a:xfrm>
            <a:off x="8255005" y="32778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cxnSp>
        <p:nvCxnSpPr>
          <p:cNvPr id="153" name="Shape 153"/>
          <p:cNvCxnSpPr>
            <a:stCxn id="152" idx="0"/>
            <a:endCxn id="145" idx="4"/>
          </p:cNvCxnSpPr>
          <p:nvPr/>
        </p:nvCxnSpPr>
        <p:spPr>
          <a:xfrm rot="10800000">
            <a:off x="7552855" y="3044150"/>
            <a:ext cx="918600" cy="233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4" name="Shape 154"/>
          <p:cNvSpPr/>
          <p:nvPr/>
        </p:nvSpPr>
        <p:spPr>
          <a:xfrm>
            <a:off x="7831705" y="40072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cxnSp>
        <p:nvCxnSpPr>
          <p:cNvPr id="155" name="Shape 155"/>
          <p:cNvCxnSpPr>
            <a:stCxn id="146" idx="4"/>
            <a:endCxn id="154" idx="0"/>
          </p:cNvCxnSpPr>
          <p:nvPr/>
        </p:nvCxnSpPr>
        <p:spPr>
          <a:xfrm>
            <a:off x="7764505" y="3710750"/>
            <a:ext cx="283800" cy="296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6" name="Shape 156"/>
          <p:cNvSpPr/>
          <p:nvPr/>
        </p:nvSpPr>
        <p:spPr>
          <a:xfrm>
            <a:off x="5478104" y="19824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cxnSp>
        <p:nvCxnSpPr>
          <p:cNvPr id="157" name="Shape 157"/>
          <p:cNvCxnSpPr>
            <a:stCxn id="143" idx="4"/>
            <a:endCxn id="156" idx="0"/>
          </p:cNvCxnSpPr>
          <p:nvPr/>
        </p:nvCxnSpPr>
        <p:spPr>
          <a:xfrm flipH="1">
            <a:off x="5694504" y="1805750"/>
            <a:ext cx="960300" cy="176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8" name="Shape 158"/>
          <p:cNvSpPr/>
          <p:nvPr/>
        </p:nvSpPr>
        <p:spPr>
          <a:xfrm>
            <a:off x="5526804" y="28449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159" name="Shape 159"/>
          <p:cNvSpPr/>
          <p:nvPr/>
        </p:nvSpPr>
        <p:spPr>
          <a:xfrm>
            <a:off x="5478104" y="36396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sp>
        <p:nvSpPr>
          <p:cNvPr id="160" name="Shape 160"/>
          <p:cNvSpPr/>
          <p:nvPr/>
        </p:nvSpPr>
        <p:spPr>
          <a:xfrm>
            <a:off x="5640879" y="43748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161" name="Shape 161"/>
          <p:cNvCxnSpPr>
            <a:stCxn id="160" idx="0"/>
            <a:endCxn id="159" idx="4"/>
          </p:cNvCxnSpPr>
          <p:nvPr/>
        </p:nvCxnSpPr>
        <p:spPr>
          <a:xfrm rot="10800000">
            <a:off x="5694429" y="4072450"/>
            <a:ext cx="162900" cy="302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2" name="Shape 162"/>
          <p:cNvCxnSpPr>
            <a:stCxn id="158" idx="4"/>
            <a:endCxn id="159" idx="0"/>
          </p:cNvCxnSpPr>
          <p:nvPr/>
        </p:nvCxnSpPr>
        <p:spPr>
          <a:xfrm flipH="1">
            <a:off x="5694654" y="3277850"/>
            <a:ext cx="48600" cy="361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63" name="Shape 163"/>
          <p:cNvCxnSpPr>
            <a:stCxn id="156" idx="4"/>
            <a:endCxn id="158" idx="0"/>
          </p:cNvCxnSpPr>
          <p:nvPr/>
        </p:nvCxnSpPr>
        <p:spPr>
          <a:xfrm>
            <a:off x="5694554" y="2415350"/>
            <a:ext cx="48600" cy="429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5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Shape 23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7" name="Shape 2397"/>
          <p:cNvSpPr/>
          <p:nvPr/>
        </p:nvSpPr>
        <p:spPr>
          <a:xfrm>
            <a:off x="1200368" y="11959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8" name="Shape 2398"/>
          <p:cNvSpPr txBox="1"/>
          <p:nvPr/>
        </p:nvSpPr>
        <p:spPr>
          <a:xfrm>
            <a:off x="1291434" y="12204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399" name="Shape 2399"/>
          <p:cNvSpPr/>
          <p:nvPr/>
        </p:nvSpPr>
        <p:spPr>
          <a:xfrm>
            <a:off x="694515" y="18090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0" name="Shape 2400"/>
          <p:cNvSpPr txBox="1"/>
          <p:nvPr/>
        </p:nvSpPr>
        <p:spPr>
          <a:xfrm>
            <a:off x="785581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401" name="Shape 2401"/>
          <p:cNvSpPr/>
          <p:nvPr/>
        </p:nvSpPr>
        <p:spPr>
          <a:xfrm>
            <a:off x="1733371" y="18150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2" name="Shape 2402"/>
          <p:cNvSpPr txBox="1"/>
          <p:nvPr/>
        </p:nvSpPr>
        <p:spPr>
          <a:xfrm>
            <a:off x="1824437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403" name="Shape 2403"/>
          <p:cNvCxnSpPr>
            <a:stCxn id="2397" idx="3"/>
            <a:endCxn id="2399" idx="7"/>
          </p:cNvCxnSpPr>
          <p:nvPr/>
        </p:nvCxnSpPr>
        <p:spPr>
          <a:xfrm flipH="1">
            <a:off x="1082428" y="15839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04" name="Shape 2404"/>
          <p:cNvCxnSpPr>
            <a:stCxn id="2397" idx="5"/>
            <a:endCxn id="2401" idx="1"/>
          </p:cNvCxnSpPr>
          <p:nvPr/>
        </p:nvCxnSpPr>
        <p:spPr>
          <a:xfrm>
            <a:off x="1588308" y="15839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05" name="Shape 2405"/>
          <p:cNvSpPr/>
          <p:nvPr/>
        </p:nvSpPr>
        <p:spPr>
          <a:xfrm>
            <a:off x="311690" y="24451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6" name="Shape 2406"/>
          <p:cNvSpPr txBox="1"/>
          <p:nvPr/>
        </p:nvSpPr>
        <p:spPr>
          <a:xfrm>
            <a:off x="402756" y="24875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407" name="Shape 2407"/>
          <p:cNvCxnSpPr>
            <a:endCxn id="2405" idx="7"/>
          </p:cNvCxnSpPr>
          <p:nvPr/>
        </p:nvCxnSpPr>
        <p:spPr>
          <a:xfrm flipH="1">
            <a:off x="699630" y="225702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08" name="Shape 2408"/>
          <p:cNvSpPr/>
          <p:nvPr/>
        </p:nvSpPr>
        <p:spPr>
          <a:xfrm>
            <a:off x="1094040" y="24321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9" name="Shape 2409"/>
          <p:cNvSpPr txBox="1"/>
          <p:nvPr/>
        </p:nvSpPr>
        <p:spPr>
          <a:xfrm>
            <a:off x="1185106" y="24745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410" name="Shape 2410"/>
          <p:cNvCxnSpPr/>
          <p:nvPr/>
        </p:nvCxnSpPr>
        <p:spPr>
          <a:xfrm>
            <a:off x="1038363" y="2226538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11" name="Shape 2411"/>
          <p:cNvSpPr/>
          <p:nvPr/>
        </p:nvSpPr>
        <p:spPr>
          <a:xfrm>
            <a:off x="5781843" y="1197650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12" name="Shape 2412"/>
          <p:cNvSpPr txBox="1"/>
          <p:nvPr/>
        </p:nvSpPr>
        <p:spPr>
          <a:xfrm>
            <a:off x="5872909" y="12221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413" name="Shape 2413"/>
          <p:cNvSpPr/>
          <p:nvPr/>
        </p:nvSpPr>
        <p:spPr>
          <a:xfrm>
            <a:off x="5275990" y="1810726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14" name="Shape 2414"/>
          <p:cNvSpPr txBox="1"/>
          <p:nvPr/>
        </p:nvSpPr>
        <p:spPr>
          <a:xfrm>
            <a:off x="5367056" y="18531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415" name="Shape 2415"/>
          <p:cNvSpPr/>
          <p:nvPr/>
        </p:nvSpPr>
        <p:spPr>
          <a:xfrm>
            <a:off x="6314846" y="181670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16" name="Shape 2416"/>
          <p:cNvSpPr txBox="1"/>
          <p:nvPr/>
        </p:nvSpPr>
        <p:spPr>
          <a:xfrm>
            <a:off x="6405912" y="18531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417" name="Shape 2417"/>
          <p:cNvCxnSpPr>
            <a:stCxn id="2411" idx="3"/>
            <a:endCxn id="2413" idx="7"/>
          </p:cNvCxnSpPr>
          <p:nvPr/>
        </p:nvCxnSpPr>
        <p:spPr>
          <a:xfrm flipH="1">
            <a:off x="5663903" y="1585590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18" name="Shape 2418"/>
          <p:cNvCxnSpPr>
            <a:stCxn id="2411" idx="5"/>
            <a:endCxn id="2415" idx="1"/>
          </p:cNvCxnSpPr>
          <p:nvPr/>
        </p:nvCxnSpPr>
        <p:spPr>
          <a:xfrm>
            <a:off x="6169783" y="1585590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19" name="Shape 2419"/>
          <p:cNvSpPr/>
          <p:nvPr/>
        </p:nvSpPr>
        <p:spPr>
          <a:xfrm>
            <a:off x="4893165" y="24468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0" name="Shape 2420"/>
          <p:cNvSpPr txBox="1"/>
          <p:nvPr/>
        </p:nvSpPr>
        <p:spPr>
          <a:xfrm>
            <a:off x="4984231" y="2489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421" name="Shape 2421"/>
          <p:cNvCxnSpPr>
            <a:endCxn id="2419" idx="7"/>
          </p:cNvCxnSpPr>
          <p:nvPr/>
        </p:nvCxnSpPr>
        <p:spPr>
          <a:xfrm flipH="1">
            <a:off x="5281105" y="2258711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22" name="Shape 2422"/>
          <p:cNvSpPr/>
          <p:nvPr/>
        </p:nvSpPr>
        <p:spPr>
          <a:xfrm>
            <a:off x="5675515" y="2433838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3" name="Shape 2423"/>
          <p:cNvSpPr txBox="1"/>
          <p:nvPr/>
        </p:nvSpPr>
        <p:spPr>
          <a:xfrm>
            <a:off x="5766581" y="24762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2424" name="Shape 2424"/>
          <p:cNvCxnSpPr/>
          <p:nvPr/>
        </p:nvCxnSpPr>
        <p:spPr>
          <a:xfrm>
            <a:off x="5619838" y="2228225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2425" name="Shape 2425"/>
          <p:cNvSpPr/>
          <p:nvPr/>
        </p:nvSpPr>
        <p:spPr>
          <a:xfrm>
            <a:off x="7844793" y="11959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6" name="Shape 2426"/>
          <p:cNvSpPr txBox="1"/>
          <p:nvPr/>
        </p:nvSpPr>
        <p:spPr>
          <a:xfrm>
            <a:off x="7935859" y="12204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427" name="Shape 2427"/>
          <p:cNvSpPr/>
          <p:nvPr/>
        </p:nvSpPr>
        <p:spPr>
          <a:xfrm>
            <a:off x="7338940" y="1809038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8" name="Shape 2428"/>
          <p:cNvSpPr txBox="1"/>
          <p:nvPr/>
        </p:nvSpPr>
        <p:spPr>
          <a:xfrm>
            <a:off x="7430006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429" name="Shape 2429"/>
          <p:cNvSpPr/>
          <p:nvPr/>
        </p:nvSpPr>
        <p:spPr>
          <a:xfrm>
            <a:off x="8377796" y="18150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30" name="Shape 2430"/>
          <p:cNvSpPr txBox="1"/>
          <p:nvPr/>
        </p:nvSpPr>
        <p:spPr>
          <a:xfrm>
            <a:off x="8468862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431" name="Shape 2431"/>
          <p:cNvCxnSpPr>
            <a:stCxn id="2425" idx="3"/>
            <a:endCxn id="2427" idx="7"/>
          </p:cNvCxnSpPr>
          <p:nvPr/>
        </p:nvCxnSpPr>
        <p:spPr>
          <a:xfrm flipH="1">
            <a:off x="7726853" y="15839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32" name="Shape 2432"/>
          <p:cNvCxnSpPr>
            <a:stCxn id="2425" idx="5"/>
            <a:endCxn id="2429" idx="1"/>
          </p:cNvCxnSpPr>
          <p:nvPr/>
        </p:nvCxnSpPr>
        <p:spPr>
          <a:xfrm>
            <a:off x="8232733" y="15839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33" name="Shape 2433"/>
          <p:cNvSpPr/>
          <p:nvPr/>
        </p:nvSpPr>
        <p:spPr>
          <a:xfrm>
            <a:off x="6956115" y="24451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34" name="Shape 2434"/>
          <p:cNvSpPr txBox="1"/>
          <p:nvPr/>
        </p:nvSpPr>
        <p:spPr>
          <a:xfrm>
            <a:off x="7047181" y="24875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435" name="Shape 2435"/>
          <p:cNvCxnSpPr>
            <a:endCxn id="2433" idx="7"/>
          </p:cNvCxnSpPr>
          <p:nvPr/>
        </p:nvCxnSpPr>
        <p:spPr>
          <a:xfrm flipH="1">
            <a:off x="7344055" y="225702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36" name="Shape 2436"/>
          <p:cNvSpPr txBox="1"/>
          <p:nvPr/>
        </p:nvSpPr>
        <p:spPr>
          <a:xfrm>
            <a:off x="2377925" y="11753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437" name="Shape 2437"/>
          <p:cNvSpPr txBox="1"/>
          <p:nvPr/>
        </p:nvSpPr>
        <p:spPr>
          <a:xfrm>
            <a:off x="2377925" y="3158400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438" name="Shape 2438"/>
          <p:cNvSpPr/>
          <p:nvPr/>
        </p:nvSpPr>
        <p:spPr>
          <a:xfrm>
            <a:off x="3724118" y="310018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39" name="Shape 2439"/>
          <p:cNvSpPr txBox="1"/>
          <p:nvPr/>
        </p:nvSpPr>
        <p:spPr>
          <a:xfrm>
            <a:off x="3815184" y="312466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440" name="Shape 2440"/>
          <p:cNvSpPr/>
          <p:nvPr/>
        </p:nvSpPr>
        <p:spPr>
          <a:xfrm>
            <a:off x="3218265" y="37132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1" name="Shape 2441"/>
          <p:cNvSpPr txBox="1"/>
          <p:nvPr/>
        </p:nvSpPr>
        <p:spPr>
          <a:xfrm>
            <a:off x="3309331" y="37556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442" name="Shape 2442"/>
          <p:cNvSpPr/>
          <p:nvPr/>
        </p:nvSpPr>
        <p:spPr>
          <a:xfrm>
            <a:off x="4257121" y="37192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3" name="Shape 2443"/>
          <p:cNvSpPr txBox="1"/>
          <p:nvPr/>
        </p:nvSpPr>
        <p:spPr>
          <a:xfrm>
            <a:off x="4348187" y="37556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444" name="Shape 2444"/>
          <p:cNvCxnSpPr>
            <a:stCxn id="2438" idx="3"/>
            <a:endCxn id="2440" idx="7"/>
          </p:cNvCxnSpPr>
          <p:nvPr/>
        </p:nvCxnSpPr>
        <p:spPr>
          <a:xfrm flipH="1">
            <a:off x="3606178" y="348812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45" name="Shape 2445"/>
          <p:cNvCxnSpPr>
            <a:stCxn id="2438" idx="5"/>
            <a:endCxn id="2442" idx="1"/>
          </p:cNvCxnSpPr>
          <p:nvPr/>
        </p:nvCxnSpPr>
        <p:spPr>
          <a:xfrm>
            <a:off x="4112058" y="348812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46" name="Shape 2446"/>
          <p:cNvSpPr/>
          <p:nvPr/>
        </p:nvSpPr>
        <p:spPr>
          <a:xfrm>
            <a:off x="2835440" y="4349388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7" name="Shape 2447"/>
          <p:cNvSpPr txBox="1"/>
          <p:nvPr/>
        </p:nvSpPr>
        <p:spPr>
          <a:xfrm>
            <a:off x="2926506" y="43917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448" name="Shape 2448"/>
          <p:cNvCxnSpPr>
            <a:endCxn id="2446" idx="7"/>
          </p:cNvCxnSpPr>
          <p:nvPr/>
        </p:nvCxnSpPr>
        <p:spPr>
          <a:xfrm flipH="1">
            <a:off x="3223380" y="416124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49" name="Shape 2449"/>
          <p:cNvSpPr/>
          <p:nvPr/>
        </p:nvSpPr>
        <p:spPr>
          <a:xfrm>
            <a:off x="3685068" y="118443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0" name="Shape 2450"/>
          <p:cNvSpPr txBox="1"/>
          <p:nvPr/>
        </p:nvSpPr>
        <p:spPr>
          <a:xfrm>
            <a:off x="3776134" y="12089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451" name="Shape 2451"/>
          <p:cNvSpPr/>
          <p:nvPr/>
        </p:nvSpPr>
        <p:spPr>
          <a:xfrm>
            <a:off x="3179215" y="17975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2" name="Shape 2452"/>
          <p:cNvSpPr txBox="1"/>
          <p:nvPr/>
        </p:nvSpPr>
        <p:spPr>
          <a:xfrm>
            <a:off x="3270281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453" name="Shape 2453"/>
          <p:cNvSpPr/>
          <p:nvPr/>
        </p:nvSpPr>
        <p:spPr>
          <a:xfrm>
            <a:off x="4218071" y="18034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4" name="Shape 2454"/>
          <p:cNvSpPr txBox="1"/>
          <p:nvPr/>
        </p:nvSpPr>
        <p:spPr>
          <a:xfrm>
            <a:off x="4309137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455" name="Shape 2455"/>
          <p:cNvCxnSpPr>
            <a:stCxn id="2449" idx="3"/>
            <a:endCxn id="2451" idx="7"/>
          </p:cNvCxnSpPr>
          <p:nvPr/>
        </p:nvCxnSpPr>
        <p:spPr>
          <a:xfrm flipH="1">
            <a:off x="3567128" y="15723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56" name="Shape 2456"/>
          <p:cNvCxnSpPr>
            <a:stCxn id="2449" idx="5"/>
            <a:endCxn id="2453" idx="1"/>
          </p:cNvCxnSpPr>
          <p:nvPr/>
        </p:nvCxnSpPr>
        <p:spPr>
          <a:xfrm>
            <a:off x="4073008" y="15723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57" name="Shape 2457"/>
          <p:cNvSpPr/>
          <p:nvPr/>
        </p:nvSpPr>
        <p:spPr>
          <a:xfrm>
            <a:off x="2796390" y="24336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8" name="Shape 2458"/>
          <p:cNvSpPr txBox="1"/>
          <p:nvPr/>
        </p:nvSpPr>
        <p:spPr>
          <a:xfrm>
            <a:off x="2887456" y="2476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459" name="Shape 2459"/>
          <p:cNvCxnSpPr>
            <a:endCxn id="2457" idx="7"/>
          </p:cNvCxnSpPr>
          <p:nvPr/>
        </p:nvCxnSpPr>
        <p:spPr>
          <a:xfrm flipH="1">
            <a:off x="3184330" y="224549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60" name="Shape 2460"/>
          <p:cNvSpPr/>
          <p:nvPr/>
        </p:nvSpPr>
        <p:spPr>
          <a:xfrm>
            <a:off x="3578740" y="242062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1" name="Shape 2461"/>
          <p:cNvSpPr txBox="1"/>
          <p:nvPr/>
        </p:nvSpPr>
        <p:spPr>
          <a:xfrm>
            <a:off x="3669806" y="24630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462" name="Shape 2462"/>
          <p:cNvCxnSpPr/>
          <p:nvPr/>
        </p:nvCxnSpPr>
        <p:spPr>
          <a:xfrm>
            <a:off x="3523063" y="2215013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63" name="Shape 2463"/>
          <p:cNvSpPr/>
          <p:nvPr/>
        </p:nvSpPr>
        <p:spPr>
          <a:xfrm>
            <a:off x="3857625" y="1642600"/>
            <a:ext cx="117875" cy="763225"/>
          </a:xfrm>
          <a:custGeom>
            <a:pathLst>
              <a:path extrusionOk="0" h="30529" w="4715">
                <a:moveTo>
                  <a:pt x="1659" y="0"/>
                </a:moveTo>
                <a:cubicBezTo>
                  <a:pt x="2156" y="2378"/>
                  <a:pt x="4922" y="9180"/>
                  <a:pt x="4646" y="14269"/>
                </a:cubicBezTo>
                <a:cubicBezTo>
                  <a:pt x="4369" y="19357"/>
                  <a:pt x="774" y="27819"/>
                  <a:pt x="0" y="3052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464" name="Shape 2464"/>
          <p:cNvSpPr/>
          <p:nvPr/>
        </p:nvSpPr>
        <p:spPr>
          <a:xfrm rot="-5750230">
            <a:off x="5357690" y="1360488"/>
            <a:ext cx="456268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465" name="Shape 2465"/>
          <p:cNvSpPr txBox="1"/>
          <p:nvPr/>
        </p:nvSpPr>
        <p:spPr>
          <a:xfrm>
            <a:off x="301650" y="3081300"/>
            <a:ext cx="18192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  <a:r>
              <a:rPr lang="en"/>
              <a:t> twice?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9" name="Shape 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0" name="Shape 24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71" name="Shape 2471"/>
          <p:cNvSpPr/>
          <p:nvPr/>
        </p:nvSpPr>
        <p:spPr>
          <a:xfrm>
            <a:off x="1200368" y="11959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72" name="Shape 2472"/>
          <p:cNvSpPr txBox="1"/>
          <p:nvPr/>
        </p:nvSpPr>
        <p:spPr>
          <a:xfrm>
            <a:off x="1291434" y="12204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473" name="Shape 2473"/>
          <p:cNvSpPr/>
          <p:nvPr/>
        </p:nvSpPr>
        <p:spPr>
          <a:xfrm>
            <a:off x="694515" y="18090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74" name="Shape 2474"/>
          <p:cNvSpPr txBox="1"/>
          <p:nvPr/>
        </p:nvSpPr>
        <p:spPr>
          <a:xfrm>
            <a:off x="785581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475" name="Shape 2475"/>
          <p:cNvSpPr/>
          <p:nvPr/>
        </p:nvSpPr>
        <p:spPr>
          <a:xfrm>
            <a:off x="1733371" y="18150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76" name="Shape 2476"/>
          <p:cNvSpPr txBox="1"/>
          <p:nvPr/>
        </p:nvSpPr>
        <p:spPr>
          <a:xfrm>
            <a:off x="1824437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477" name="Shape 2477"/>
          <p:cNvCxnSpPr>
            <a:stCxn id="2471" idx="3"/>
            <a:endCxn id="2473" idx="7"/>
          </p:cNvCxnSpPr>
          <p:nvPr/>
        </p:nvCxnSpPr>
        <p:spPr>
          <a:xfrm flipH="1">
            <a:off x="1082428" y="15839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78" name="Shape 2478"/>
          <p:cNvCxnSpPr>
            <a:stCxn id="2471" idx="5"/>
            <a:endCxn id="2475" idx="1"/>
          </p:cNvCxnSpPr>
          <p:nvPr/>
        </p:nvCxnSpPr>
        <p:spPr>
          <a:xfrm>
            <a:off x="1588308" y="15839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79" name="Shape 2479"/>
          <p:cNvSpPr/>
          <p:nvPr/>
        </p:nvSpPr>
        <p:spPr>
          <a:xfrm>
            <a:off x="311690" y="24451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0" name="Shape 2480"/>
          <p:cNvSpPr txBox="1"/>
          <p:nvPr/>
        </p:nvSpPr>
        <p:spPr>
          <a:xfrm>
            <a:off x="402756" y="24875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481" name="Shape 2481"/>
          <p:cNvCxnSpPr>
            <a:endCxn id="2479" idx="7"/>
          </p:cNvCxnSpPr>
          <p:nvPr/>
        </p:nvCxnSpPr>
        <p:spPr>
          <a:xfrm flipH="1">
            <a:off x="699630" y="225702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82" name="Shape 2482"/>
          <p:cNvSpPr/>
          <p:nvPr/>
        </p:nvSpPr>
        <p:spPr>
          <a:xfrm>
            <a:off x="1094040" y="24321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3" name="Shape 2483"/>
          <p:cNvSpPr txBox="1"/>
          <p:nvPr/>
        </p:nvSpPr>
        <p:spPr>
          <a:xfrm>
            <a:off x="1185106" y="24745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484" name="Shape 2484"/>
          <p:cNvCxnSpPr/>
          <p:nvPr/>
        </p:nvCxnSpPr>
        <p:spPr>
          <a:xfrm>
            <a:off x="1038363" y="2226538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85" name="Shape 2485"/>
          <p:cNvSpPr/>
          <p:nvPr/>
        </p:nvSpPr>
        <p:spPr>
          <a:xfrm>
            <a:off x="5781843" y="1197650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6" name="Shape 2486"/>
          <p:cNvSpPr txBox="1"/>
          <p:nvPr/>
        </p:nvSpPr>
        <p:spPr>
          <a:xfrm>
            <a:off x="5872909" y="12221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487" name="Shape 2487"/>
          <p:cNvSpPr/>
          <p:nvPr/>
        </p:nvSpPr>
        <p:spPr>
          <a:xfrm>
            <a:off x="5275990" y="1810726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8" name="Shape 2488"/>
          <p:cNvSpPr txBox="1"/>
          <p:nvPr/>
        </p:nvSpPr>
        <p:spPr>
          <a:xfrm>
            <a:off x="5367056" y="18531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489" name="Shape 2489"/>
          <p:cNvSpPr/>
          <p:nvPr/>
        </p:nvSpPr>
        <p:spPr>
          <a:xfrm>
            <a:off x="6314846" y="181670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90" name="Shape 2490"/>
          <p:cNvSpPr txBox="1"/>
          <p:nvPr/>
        </p:nvSpPr>
        <p:spPr>
          <a:xfrm>
            <a:off x="6405912" y="18531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491" name="Shape 2491"/>
          <p:cNvCxnSpPr>
            <a:stCxn id="2485" idx="3"/>
            <a:endCxn id="2487" idx="7"/>
          </p:cNvCxnSpPr>
          <p:nvPr/>
        </p:nvCxnSpPr>
        <p:spPr>
          <a:xfrm flipH="1">
            <a:off x="5663903" y="1585590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92" name="Shape 2492"/>
          <p:cNvCxnSpPr>
            <a:stCxn id="2485" idx="5"/>
            <a:endCxn id="2489" idx="1"/>
          </p:cNvCxnSpPr>
          <p:nvPr/>
        </p:nvCxnSpPr>
        <p:spPr>
          <a:xfrm>
            <a:off x="6169783" y="1585590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93" name="Shape 2493"/>
          <p:cNvSpPr/>
          <p:nvPr/>
        </p:nvSpPr>
        <p:spPr>
          <a:xfrm>
            <a:off x="4893165" y="24468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94" name="Shape 2494"/>
          <p:cNvSpPr txBox="1"/>
          <p:nvPr/>
        </p:nvSpPr>
        <p:spPr>
          <a:xfrm>
            <a:off x="4984231" y="2489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495" name="Shape 2495"/>
          <p:cNvCxnSpPr>
            <a:endCxn id="2493" idx="7"/>
          </p:cNvCxnSpPr>
          <p:nvPr/>
        </p:nvCxnSpPr>
        <p:spPr>
          <a:xfrm flipH="1">
            <a:off x="5281105" y="2258711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96" name="Shape 2496"/>
          <p:cNvSpPr/>
          <p:nvPr/>
        </p:nvSpPr>
        <p:spPr>
          <a:xfrm>
            <a:off x="5675515" y="2433838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97" name="Shape 2497"/>
          <p:cNvSpPr txBox="1"/>
          <p:nvPr/>
        </p:nvSpPr>
        <p:spPr>
          <a:xfrm>
            <a:off x="5766581" y="24762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2498" name="Shape 2498"/>
          <p:cNvCxnSpPr/>
          <p:nvPr/>
        </p:nvCxnSpPr>
        <p:spPr>
          <a:xfrm>
            <a:off x="5619838" y="2228225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2499" name="Shape 2499"/>
          <p:cNvSpPr/>
          <p:nvPr/>
        </p:nvSpPr>
        <p:spPr>
          <a:xfrm>
            <a:off x="7844793" y="11959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0" name="Shape 2500"/>
          <p:cNvSpPr txBox="1"/>
          <p:nvPr/>
        </p:nvSpPr>
        <p:spPr>
          <a:xfrm>
            <a:off x="7935859" y="12204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501" name="Shape 2501"/>
          <p:cNvSpPr/>
          <p:nvPr/>
        </p:nvSpPr>
        <p:spPr>
          <a:xfrm>
            <a:off x="7338940" y="1809038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2" name="Shape 2502"/>
          <p:cNvSpPr txBox="1"/>
          <p:nvPr/>
        </p:nvSpPr>
        <p:spPr>
          <a:xfrm>
            <a:off x="7430006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503" name="Shape 2503"/>
          <p:cNvSpPr/>
          <p:nvPr/>
        </p:nvSpPr>
        <p:spPr>
          <a:xfrm>
            <a:off x="8377796" y="18150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4" name="Shape 2504"/>
          <p:cNvSpPr txBox="1"/>
          <p:nvPr/>
        </p:nvSpPr>
        <p:spPr>
          <a:xfrm>
            <a:off x="8468862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505" name="Shape 2505"/>
          <p:cNvCxnSpPr>
            <a:stCxn id="2499" idx="3"/>
            <a:endCxn id="2501" idx="7"/>
          </p:cNvCxnSpPr>
          <p:nvPr/>
        </p:nvCxnSpPr>
        <p:spPr>
          <a:xfrm flipH="1">
            <a:off x="7726853" y="15839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06" name="Shape 2506"/>
          <p:cNvCxnSpPr>
            <a:stCxn id="2499" idx="5"/>
            <a:endCxn id="2503" idx="1"/>
          </p:cNvCxnSpPr>
          <p:nvPr/>
        </p:nvCxnSpPr>
        <p:spPr>
          <a:xfrm>
            <a:off x="8232733" y="15839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07" name="Shape 2507"/>
          <p:cNvSpPr/>
          <p:nvPr/>
        </p:nvSpPr>
        <p:spPr>
          <a:xfrm>
            <a:off x="6956115" y="24451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8" name="Shape 2508"/>
          <p:cNvSpPr txBox="1"/>
          <p:nvPr/>
        </p:nvSpPr>
        <p:spPr>
          <a:xfrm>
            <a:off x="7047181" y="24875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509" name="Shape 2509"/>
          <p:cNvCxnSpPr>
            <a:endCxn id="2507" idx="7"/>
          </p:cNvCxnSpPr>
          <p:nvPr/>
        </p:nvCxnSpPr>
        <p:spPr>
          <a:xfrm flipH="1">
            <a:off x="7344055" y="225702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10" name="Shape 2510"/>
          <p:cNvSpPr/>
          <p:nvPr/>
        </p:nvSpPr>
        <p:spPr>
          <a:xfrm>
            <a:off x="5781843" y="3081288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1" name="Shape 2511"/>
          <p:cNvSpPr txBox="1"/>
          <p:nvPr/>
        </p:nvSpPr>
        <p:spPr>
          <a:xfrm>
            <a:off x="5872909" y="310576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512" name="Shape 2512"/>
          <p:cNvSpPr/>
          <p:nvPr/>
        </p:nvSpPr>
        <p:spPr>
          <a:xfrm>
            <a:off x="5275990" y="36943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3" name="Shape 2513"/>
          <p:cNvSpPr txBox="1"/>
          <p:nvPr/>
        </p:nvSpPr>
        <p:spPr>
          <a:xfrm>
            <a:off x="5367056" y="37367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514" name="Shape 2514"/>
          <p:cNvSpPr/>
          <p:nvPr/>
        </p:nvSpPr>
        <p:spPr>
          <a:xfrm>
            <a:off x="6314846" y="37003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5" name="Shape 2515"/>
          <p:cNvSpPr txBox="1"/>
          <p:nvPr/>
        </p:nvSpPr>
        <p:spPr>
          <a:xfrm>
            <a:off x="6405912" y="37367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516" name="Shape 2516"/>
          <p:cNvCxnSpPr>
            <a:stCxn id="2510" idx="3"/>
            <a:endCxn id="2512" idx="7"/>
          </p:cNvCxnSpPr>
          <p:nvPr/>
        </p:nvCxnSpPr>
        <p:spPr>
          <a:xfrm flipH="1">
            <a:off x="5663903" y="346922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17" name="Shape 2517"/>
          <p:cNvCxnSpPr>
            <a:stCxn id="2510" idx="5"/>
            <a:endCxn id="2514" idx="1"/>
          </p:cNvCxnSpPr>
          <p:nvPr/>
        </p:nvCxnSpPr>
        <p:spPr>
          <a:xfrm>
            <a:off x="6169783" y="346922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18" name="Shape 2518"/>
          <p:cNvSpPr/>
          <p:nvPr/>
        </p:nvSpPr>
        <p:spPr>
          <a:xfrm>
            <a:off x="4893165" y="4330488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9" name="Shape 2519"/>
          <p:cNvSpPr txBox="1"/>
          <p:nvPr/>
        </p:nvSpPr>
        <p:spPr>
          <a:xfrm>
            <a:off x="4984231" y="4372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cxnSp>
        <p:nvCxnSpPr>
          <p:cNvPr id="2520" name="Shape 2520"/>
          <p:cNvCxnSpPr>
            <a:endCxn id="2518" idx="7"/>
          </p:cNvCxnSpPr>
          <p:nvPr/>
        </p:nvCxnSpPr>
        <p:spPr>
          <a:xfrm flipH="1">
            <a:off x="5281105" y="414234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2521" name="Shape 2521"/>
          <p:cNvSpPr txBox="1"/>
          <p:nvPr/>
        </p:nvSpPr>
        <p:spPr>
          <a:xfrm>
            <a:off x="2377925" y="11753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522" name="Shape 2522"/>
          <p:cNvSpPr txBox="1"/>
          <p:nvPr/>
        </p:nvSpPr>
        <p:spPr>
          <a:xfrm>
            <a:off x="2377925" y="3158400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523" name="Shape 2523"/>
          <p:cNvSpPr/>
          <p:nvPr/>
        </p:nvSpPr>
        <p:spPr>
          <a:xfrm>
            <a:off x="3724118" y="310018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4" name="Shape 2524"/>
          <p:cNvSpPr txBox="1"/>
          <p:nvPr/>
        </p:nvSpPr>
        <p:spPr>
          <a:xfrm>
            <a:off x="3815184" y="312466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525" name="Shape 2525"/>
          <p:cNvSpPr/>
          <p:nvPr/>
        </p:nvSpPr>
        <p:spPr>
          <a:xfrm>
            <a:off x="3218265" y="37132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6" name="Shape 2526"/>
          <p:cNvSpPr txBox="1"/>
          <p:nvPr/>
        </p:nvSpPr>
        <p:spPr>
          <a:xfrm>
            <a:off x="3309331" y="37556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527" name="Shape 2527"/>
          <p:cNvSpPr/>
          <p:nvPr/>
        </p:nvSpPr>
        <p:spPr>
          <a:xfrm>
            <a:off x="4257121" y="37192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8" name="Shape 2528"/>
          <p:cNvSpPr txBox="1"/>
          <p:nvPr/>
        </p:nvSpPr>
        <p:spPr>
          <a:xfrm>
            <a:off x="4348187" y="37556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529" name="Shape 2529"/>
          <p:cNvCxnSpPr>
            <a:stCxn id="2523" idx="3"/>
            <a:endCxn id="2525" idx="7"/>
          </p:cNvCxnSpPr>
          <p:nvPr/>
        </p:nvCxnSpPr>
        <p:spPr>
          <a:xfrm flipH="1">
            <a:off x="3606178" y="348812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30" name="Shape 2530"/>
          <p:cNvCxnSpPr>
            <a:stCxn id="2523" idx="5"/>
            <a:endCxn id="2527" idx="1"/>
          </p:cNvCxnSpPr>
          <p:nvPr/>
        </p:nvCxnSpPr>
        <p:spPr>
          <a:xfrm>
            <a:off x="4112058" y="348812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31" name="Shape 2531"/>
          <p:cNvSpPr/>
          <p:nvPr/>
        </p:nvSpPr>
        <p:spPr>
          <a:xfrm>
            <a:off x="2835440" y="4349388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2" name="Shape 2532"/>
          <p:cNvSpPr txBox="1"/>
          <p:nvPr/>
        </p:nvSpPr>
        <p:spPr>
          <a:xfrm>
            <a:off x="2926506" y="43917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533" name="Shape 2533"/>
          <p:cNvCxnSpPr>
            <a:endCxn id="2531" idx="7"/>
          </p:cNvCxnSpPr>
          <p:nvPr/>
        </p:nvCxnSpPr>
        <p:spPr>
          <a:xfrm flipH="1">
            <a:off x="3223380" y="416124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34" name="Shape 2534"/>
          <p:cNvSpPr/>
          <p:nvPr/>
        </p:nvSpPr>
        <p:spPr>
          <a:xfrm>
            <a:off x="3685068" y="118443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5" name="Shape 2535"/>
          <p:cNvSpPr txBox="1"/>
          <p:nvPr/>
        </p:nvSpPr>
        <p:spPr>
          <a:xfrm>
            <a:off x="3776134" y="12089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536" name="Shape 2536"/>
          <p:cNvSpPr/>
          <p:nvPr/>
        </p:nvSpPr>
        <p:spPr>
          <a:xfrm>
            <a:off x="3179215" y="17975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7" name="Shape 2537"/>
          <p:cNvSpPr txBox="1"/>
          <p:nvPr/>
        </p:nvSpPr>
        <p:spPr>
          <a:xfrm>
            <a:off x="3270281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538" name="Shape 2538"/>
          <p:cNvSpPr/>
          <p:nvPr/>
        </p:nvSpPr>
        <p:spPr>
          <a:xfrm>
            <a:off x="4218071" y="18034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9" name="Shape 2539"/>
          <p:cNvSpPr txBox="1"/>
          <p:nvPr/>
        </p:nvSpPr>
        <p:spPr>
          <a:xfrm>
            <a:off x="4309137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540" name="Shape 2540"/>
          <p:cNvCxnSpPr>
            <a:stCxn id="2534" idx="3"/>
            <a:endCxn id="2536" idx="7"/>
          </p:cNvCxnSpPr>
          <p:nvPr/>
        </p:nvCxnSpPr>
        <p:spPr>
          <a:xfrm flipH="1">
            <a:off x="3567128" y="15723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41" name="Shape 2541"/>
          <p:cNvCxnSpPr>
            <a:stCxn id="2534" idx="5"/>
            <a:endCxn id="2538" idx="1"/>
          </p:cNvCxnSpPr>
          <p:nvPr/>
        </p:nvCxnSpPr>
        <p:spPr>
          <a:xfrm>
            <a:off x="4073008" y="15723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42" name="Shape 2542"/>
          <p:cNvSpPr/>
          <p:nvPr/>
        </p:nvSpPr>
        <p:spPr>
          <a:xfrm>
            <a:off x="2796390" y="24336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3" name="Shape 2543"/>
          <p:cNvSpPr txBox="1"/>
          <p:nvPr/>
        </p:nvSpPr>
        <p:spPr>
          <a:xfrm>
            <a:off x="2887456" y="2476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544" name="Shape 2544"/>
          <p:cNvCxnSpPr>
            <a:endCxn id="2542" idx="7"/>
          </p:cNvCxnSpPr>
          <p:nvPr/>
        </p:nvCxnSpPr>
        <p:spPr>
          <a:xfrm flipH="1">
            <a:off x="3184330" y="224549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45" name="Shape 2545"/>
          <p:cNvSpPr/>
          <p:nvPr/>
        </p:nvSpPr>
        <p:spPr>
          <a:xfrm>
            <a:off x="3578740" y="242062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6" name="Shape 2546"/>
          <p:cNvSpPr txBox="1"/>
          <p:nvPr/>
        </p:nvSpPr>
        <p:spPr>
          <a:xfrm>
            <a:off x="3669806" y="24630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547" name="Shape 2547"/>
          <p:cNvCxnSpPr/>
          <p:nvPr/>
        </p:nvCxnSpPr>
        <p:spPr>
          <a:xfrm>
            <a:off x="3523063" y="2215013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48" name="Shape 2548"/>
          <p:cNvSpPr/>
          <p:nvPr/>
        </p:nvSpPr>
        <p:spPr>
          <a:xfrm>
            <a:off x="3857625" y="1642600"/>
            <a:ext cx="117875" cy="763225"/>
          </a:xfrm>
          <a:custGeom>
            <a:pathLst>
              <a:path extrusionOk="0" h="30529" w="4715">
                <a:moveTo>
                  <a:pt x="1659" y="0"/>
                </a:moveTo>
                <a:cubicBezTo>
                  <a:pt x="2156" y="2378"/>
                  <a:pt x="4922" y="9180"/>
                  <a:pt x="4646" y="14269"/>
                </a:cubicBezTo>
                <a:cubicBezTo>
                  <a:pt x="4369" y="19357"/>
                  <a:pt x="774" y="27819"/>
                  <a:pt x="0" y="3052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549" name="Shape 2549"/>
          <p:cNvSpPr/>
          <p:nvPr/>
        </p:nvSpPr>
        <p:spPr>
          <a:xfrm>
            <a:off x="3302150" y="3576825"/>
            <a:ext cx="623600" cy="987225"/>
          </a:xfrm>
          <a:custGeom>
            <a:pathLst>
              <a:path extrusionOk="0" h="39489" w="24944">
                <a:moveTo>
                  <a:pt x="24557" y="0"/>
                </a:moveTo>
                <a:cubicBezTo>
                  <a:pt x="24501" y="2710"/>
                  <a:pt x="25607" y="10896"/>
                  <a:pt x="24225" y="16261"/>
                </a:cubicBezTo>
                <a:cubicBezTo>
                  <a:pt x="22842" y="21625"/>
                  <a:pt x="20298" y="28317"/>
                  <a:pt x="16261" y="32189"/>
                </a:cubicBezTo>
                <a:cubicBezTo>
                  <a:pt x="12223" y="36060"/>
                  <a:pt x="2710" y="38272"/>
                  <a:pt x="0" y="3948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550" name="Shape 2550"/>
          <p:cNvSpPr/>
          <p:nvPr/>
        </p:nvSpPr>
        <p:spPr>
          <a:xfrm rot="-5750230">
            <a:off x="5357690" y="1360488"/>
            <a:ext cx="456268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551" name="Shape 2551"/>
          <p:cNvSpPr txBox="1"/>
          <p:nvPr/>
        </p:nvSpPr>
        <p:spPr>
          <a:xfrm>
            <a:off x="301650" y="3081300"/>
            <a:ext cx="18192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  <a:r>
              <a:rPr lang="en"/>
              <a:t> twice?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5" name="Shape 2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" name="Shape 25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Binary Heap: </a:t>
            </a:r>
            <a:r>
              <a:rPr lang="en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557" name="Shape 2557"/>
          <p:cNvSpPr/>
          <p:nvPr/>
        </p:nvSpPr>
        <p:spPr>
          <a:xfrm>
            <a:off x="1200368" y="11959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58" name="Shape 2558"/>
          <p:cNvSpPr txBox="1"/>
          <p:nvPr/>
        </p:nvSpPr>
        <p:spPr>
          <a:xfrm>
            <a:off x="1291434" y="12204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559" name="Shape 2559"/>
          <p:cNvSpPr/>
          <p:nvPr/>
        </p:nvSpPr>
        <p:spPr>
          <a:xfrm>
            <a:off x="694515" y="18090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0" name="Shape 2560"/>
          <p:cNvSpPr txBox="1"/>
          <p:nvPr/>
        </p:nvSpPr>
        <p:spPr>
          <a:xfrm>
            <a:off x="785581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561" name="Shape 2561"/>
          <p:cNvSpPr/>
          <p:nvPr/>
        </p:nvSpPr>
        <p:spPr>
          <a:xfrm>
            <a:off x="1733371" y="18150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2" name="Shape 2562"/>
          <p:cNvSpPr txBox="1"/>
          <p:nvPr/>
        </p:nvSpPr>
        <p:spPr>
          <a:xfrm>
            <a:off x="1824437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563" name="Shape 2563"/>
          <p:cNvCxnSpPr>
            <a:stCxn id="2557" idx="3"/>
            <a:endCxn id="2559" idx="7"/>
          </p:cNvCxnSpPr>
          <p:nvPr/>
        </p:nvCxnSpPr>
        <p:spPr>
          <a:xfrm flipH="1">
            <a:off x="1082428" y="15839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64" name="Shape 2564"/>
          <p:cNvCxnSpPr>
            <a:stCxn id="2557" idx="5"/>
            <a:endCxn id="2561" idx="1"/>
          </p:cNvCxnSpPr>
          <p:nvPr/>
        </p:nvCxnSpPr>
        <p:spPr>
          <a:xfrm>
            <a:off x="1588308" y="15839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65" name="Shape 2565"/>
          <p:cNvSpPr/>
          <p:nvPr/>
        </p:nvSpPr>
        <p:spPr>
          <a:xfrm>
            <a:off x="311690" y="24451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6" name="Shape 2566"/>
          <p:cNvSpPr txBox="1"/>
          <p:nvPr/>
        </p:nvSpPr>
        <p:spPr>
          <a:xfrm>
            <a:off x="402756" y="24875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567" name="Shape 2567"/>
          <p:cNvCxnSpPr>
            <a:endCxn id="2565" idx="7"/>
          </p:cNvCxnSpPr>
          <p:nvPr/>
        </p:nvCxnSpPr>
        <p:spPr>
          <a:xfrm flipH="1">
            <a:off x="699630" y="225702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68" name="Shape 2568"/>
          <p:cNvSpPr/>
          <p:nvPr/>
        </p:nvSpPr>
        <p:spPr>
          <a:xfrm>
            <a:off x="1094040" y="24321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9" name="Shape 2569"/>
          <p:cNvSpPr txBox="1"/>
          <p:nvPr/>
        </p:nvSpPr>
        <p:spPr>
          <a:xfrm>
            <a:off x="1185106" y="24745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570" name="Shape 2570"/>
          <p:cNvCxnSpPr/>
          <p:nvPr/>
        </p:nvCxnSpPr>
        <p:spPr>
          <a:xfrm>
            <a:off x="1038363" y="2226538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71" name="Shape 2571"/>
          <p:cNvSpPr/>
          <p:nvPr/>
        </p:nvSpPr>
        <p:spPr>
          <a:xfrm>
            <a:off x="5781843" y="1197650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72" name="Shape 2572"/>
          <p:cNvSpPr txBox="1"/>
          <p:nvPr/>
        </p:nvSpPr>
        <p:spPr>
          <a:xfrm>
            <a:off x="5872909" y="1222123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573" name="Shape 2573"/>
          <p:cNvSpPr/>
          <p:nvPr/>
        </p:nvSpPr>
        <p:spPr>
          <a:xfrm>
            <a:off x="5275990" y="1810726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74" name="Shape 2574"/>
          <p:cNvSpPr txBox="1"/>
          <p:nvPr/>
        </p:nvSpPr>
        <p:spPr>
          <a:xfrm>
            <a:off x="5367056" y="18531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575" name="Shape 2575"/>
          <p:cNvSpPr/>
          <p:nvPr/>
        </p:nvSpPr>
        <p:spPr>
          <a:xfrm>
            <a:off x="6314846" y="181670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76" name="Shape 2576"/>
          <p:cNvSpPr txBox="1"/>
          <p:nvPr/>
        </p:nvSpPr>
        <p:spPr>
          <a:xfrm>
            <a:off x="6405912" y="18531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577" name="Shape 2577"/>
          <p:cNvCxnSpPr>
            <a:stCxn id="2571" idx="3"/>
            <a:endCxn id="2573" idx="7"/>
          </p:cNvCxnSpPr>
          <p:nvPr/>
        </p:nvCxnSpPr>
        <p:spPr>
          <a:xfrm flipH="1">
            <a:off x="5663903" y="1585590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78" name="Shape 2578"/>
          <p:cNvCxnSpPr>
            <a:stCxn id="2571" idx="5"/>
            <a:endCxn id="2575" idx="1"/>
          </p:cNvCxnSpPr>
          <p:nvPr/>
        </p:nvCxnSpPr>
        <p:spPr>
          <a:xfrm>
            <a:off x="6169783" y="1585590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79" name="Shape 2579"/>
          <p:cNvSpPr/>
          <p:nvPr/>
        </p:nvSpPr>
        <p:spPr>
          <a:xfrm>
            <a:off x="4893165" y="24468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0" name="Shape 2580"/>
          <p:cNvSpPr txBox="1"/>
          <p:nvPr/>
        </p:nvSpPr>
        <p:spPr>
          <a:xfrm>
            <a:off x="4984231" y="2489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581" name="Shape 2581"/>
          <p:cNvCxnSpPr>
            <a:endCxn id="2579" idx="7"/>
          </p:cNvCxnSpPr>
          <p:nvPr/>
        </p:nvCxnSpPr>
        <p:spPr>
          <a:xfrm flipH="1">
            <a:off x="5281105" y="2258711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82" name="Shape 2582"/>
          <p:cNvSpPr/>
          <p:nvPr/>
        </p:nvSpPr>
        <p:spPr>
          <a:xfrm>
            <a:off x="5675515" y="2433838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3" name="Shape 2583"/>
          <p:cNvSpPr txBox="1"/>
          <p:nvPr/>
        </p:nvSpPr>
        <p:spPr>
          <a:xfrm>
            <a:off x="5766581" y="24762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cxnSp>
        <p:nvCxnSpPr>
          <p:cNvPr id="2584" name="Shape 2584"/>
          <p:cNvCxnSpPr/>
          <p:nvPr/>
        </p:nvCxnSpPr>
        <p:spPr>
          <a:xfrm>
            <a:off x="5619838" y="2228225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2585" name="Shape 2585"/>
          <p:cNvSpPr/>
          <p:nvPr/>
        </p:nvSpPr>
        <p:spPr>
          <a:xfrm>
            <a:off x="7844793" y="11959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6" name="Shape 2586"/>
          <p:cNvSpPr txBox="1"/>
          <p:nvPr/>
        </p:nvSpPr>
        <p:spPr>
          <a:xfrm>
            <a:off x="7935859" y="122043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587" name="Shape 2587"/>
          <p:cNvSpPr/>
          <p:nvPr/>
        </p:nvSpPr>
        <p:spPr>
          <a:xfrm>
            <a:off x="7338940" y="1809038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8" name="Shape 2588"/>
          <p:cNvSpPr txBox="1"/>
          <p:nvPr/>
        </p:nvSpPr>
        <p:spPr>
          <a:xfrm>
            <a:off x="7430006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589" name="Shape 2589"/>
          <p:cNvSpPr/>
          <p:nvPr/>
        </p:nvSpPr>
        <p:spPr>
          <a:xfrm>
            <a:off x="8377796" y="18150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0" name="Shape 2590"/>
          <p:cNvSpPr txBox="1"/>
          <p:nvPr/>
        </p:nvSpPr>
        <p:spPr>
          <a:xfrm>
            <a:off x="8468862" y="18514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591" name="Shape 2591"/>
          <p:cNvCxnSpPr>
            <a:stCxn id="2585" idx="3"/>
            <a:endCxn id="2587" idx="7"/>
          </p:cNvCxnSpPr>
          <p:nvPr/>
        </p:nvCxnSpPr>
        <p:spPr>
          <a:xfrm flipH="1">
            <a:off x="7726853" y="1583903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92" name="Shape 2592"/>
          <p:cNvCxnSpPr>
            <a:stCxn id="2585" idx="5"/>
            <a:endCxn id="2589" idx="1"/>
          </p:cNvCxnSpPr>
          <p:nvPr/>
        </p:nvCxnSpPr>
        <p:spPr>
          <a:xfrm>
            <a:off x="8232733" y="1583903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93" name="Shape 2593"/>
          <p:cNvSpPr/>
          <p:nvPr/>
        </p:nvSpPr>
        <p:spPr>
          <a:xfrm>
            <a:off x="6956115" y="24451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4" name="Shape 2594"/>
          <p:cNvSpPr txBox="1"/>
          <p:nvPr/>
        </p:nvSpPr>
        <p:spPr>
          <a:xfrm>
            <a:off x="7047181" y="24875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595" name="Shape 2595"/>
          <p:cNvCxnSpPr>
            <a:endCxn id="2593" idx="7"/>
          </p:cNvCxnSpPr>
          <p:nvPr/>
        </p:nvCxnSpPr>
        <p:spPr>
          <a:xfrm flipH="1">
            <a:off x="7344055" y="2257023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96" name="Shape 2596"/>
          <p:cNvSpPr/>
          <p:nvPr/>
        </p:nvSpPr>
        <p:spPr>
          <a:xfrm>
            <a:off x="5781843" y="3081288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7" name="Shape 2597"/>
          <p:cNvSpPr txBox="1"/>
          <p:nvPr/>
        </p:nvSpPr>
        <p:spPr>
          <a:xfrm>
            <a:off x="5872909" y="310576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598" name="Shape 2598"/>
          <p:cNvSpPr/>
          <p:nvPr/>
        </p:nvSpPr>
        <p:spPr>
          <a:xfrm>
            <a:off x="5275990" y="36943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9" name="Shape 2599"/>
          <p:cNvSpPr txBox="1"/>
          <p:nvPr/>
        </p:nvSpPr>
        <p:spPr>
          <a:xfrm>
            <a:off x="5367056" y="37367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600" name="Shape 2600"/>
          <p:cNvSpPr/>
          <p:nvPr/>
        </p:nvSpPr>
        <p:spPr>
          <a:xfrm>
            <a:off x="6314846" y="37003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1" name="Shape 2601"/>
          <p:cNvSpPr txBox="1"/>
          <p:nvPr/>
        </p:nvSpPr>
        <p:spPr>
          <a:xfrm>
            <a:off x="6405912" y="37367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602" name="Shape 2602"/>
          <p:cNvCxnSpPr>
            <a:stCxn id="2596" idx="3"/>
            <a:endCxn id="2598" idx="7"/>
          </p:cNvCxnSpPr>
          <p:nvPr/>
        </p:nvCxnSpPr>
        <p:spPr>
          <a:xfrm flipH="1">
            <a:off x="5663903" y="346922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603" name="Shape 2603"/>
          <p:cNvCxnSpPr>
            <a:stCxn id="2596" idx="5"/>
            <a:endCxn id="2600" idx="1"/>
          </p:cNvCxnSpPr>
          <p:nvPr/>
        </p:nvCxnSpPr>
        <p:spPr>
          <a:xfrm>
            <a:off x="6169783" y="346922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604" name="Shape 2604"/>
          <p:cNvSpPr/>
          <p:nvPr/>
        </p:nvSpPr>
        <p:spPr>
          <a:xfrm>
            <a:off x="4893165" y="4330488"/>
            <a:ext cx="454500" cy="4545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5" name="Shape 2605"/>
          <p:cNvSpPr txBox="1"/>
          <p:nvPr/>
        </p:nvSpPr>
        <p:spPr>
          <a:xfrm>
            <a:off x="4984231" y="43728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cxnSp>
        <p:nvCxnSpPr>
          <p:cNvPr id="2606" name="Shape 2606"/>
          <p:cNvCxnSpPr>
            <a:endCxn id="2604" idx="7"/>
          </p:cNvCxnSpPr>
          <p:nvPr/>
        </p:nvCxnSpPr>
        <p:spPr>
          <a:xfrm flipH="1">
            <a:off x="5281105" y="414234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2607" name="Shape 2607"/>
          <p:cNvSpPr/>
          <p:nvPr/>
        </p:nvSpPr>
        <p:spPr>
          <a:xfrm>
            <a:off x="7844793" y="31057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8" name="Shape 2608"/>
          <p:cNvSpPr txBox="1"/>
          <p:nvPr/>
        </p:nvSpPr>
        <p:spPr>
          <a:xfrm>
            <a:off x="7935859" y="31302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609" name="Shape 2609"/>
          <p:cNvSpPr/>
          <p:nvPr/>
        </p:nvSpPr>
        <p:spPr>
          <a:xfrm>
            <a:off x="7338940" y="3718813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0" name="Shape 2610"/>
          <p:cNvSpPr txBox="1"/>
          <p:nvPr/>
        </p:nvSpPr>
        <p:spPr>
          <a:xfrm>
            <a:off x="7430006" y="37612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611" name="Shape 2611"/>
          <p:cNvSpPr/>
          <p:nvPr/>
        </p:nvSpPr>
        <p:spPr>
          <a:xfrm>
            <a:off x="8377796" y="37247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2" name="Shape 2612"/>
          <p:cNvSpPr txBox="1"/>
          <p:nvPr/>
        </p:nvSpPr>
        <p:spPr>
          <a:xfrm>
            <a:off x="8468862" y="37612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613" name="Shape 2613"/>
          <p:cNvCxnSpPr>
            <a:stCxn id="2607" idx="3"/>
            <a:endCxn id="2609" idx="7"/>
          </p:cNvCxnSpPr>
          <p:nvPr/>
        </p:nvCxnSpPr>
        <p:spPr>
          <a:xfrm flipH="1">
            <a:off x="7726853" y="34936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614" name="Shape 2614"/>
          <p:cNvCxnSpPr>
            <a:stCxn id="2607" idx="5"/>
            <a:endCxn id="2611" idx="1"/>
          </p:cNvCxnSpPr>
          <p:nvPr/>
        </p:nvCxnSpPr>
        <p:spPr>
          <a:xfrm>
            <a:off x="8232733" y="34936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615" name="Shape 2615"/>
          <p:cNvSpPr txBox="1"/>
          <p:nvPr/>
        </p:nvSpPr>
        <p:spPr>
          <a:xfrm>
            <a:off x="2377925" y="1175325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616" name="Shape 2616"/>
          <p:cNvSpPr txBox="1"/>
          <p:nvPr/>
        </p:nvSpPr>
        <p:spPr>
          <a:xfrm>
            <a:off x="2377925" y="3158400"/>
            <a:ext cx="801300" cy="338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</a:p>
        </p:txBody>
      </p:sp>
      <p:sp>
        <p:nvSpPr>
          <p:cNvPr id="2617" name="Shape 2617"/>
          <p:cNvSpPr/>
          <p:nvPr/>
        </p:nvSpPr>
        <p:spPr>
          <a:xfrm>
            <a:off x="3724118" y="310018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8" name="Shape 2618"/>
          <p:cNvSpPr txBox="1"/>
          <p:nvPr/>
        </p:nvSpPr>
        <p:spPr>
          <a:xfrm>
            <a:off x="3815184" y="312466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619" name="Shape 2619"/>
          <p:cNvSpPr/>
          <p:nvPr/>
        </p:nvSpPr>
        <p:spPr>
          <a:xfrm>
            <a:off x="3218265" y="371326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0" name="Shape 2620"/>
          <p:cNvSpPr txBox="1"/>
          <p:nvPr/>
        </p:nvSpPr>
        <p:spPr>
          <a:xfrm>
            <a:off x="3309331" y="37556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621" name="Shape 2621"/>
          <p:cNvSpPr/>
          <p:nvPr/>
        </p:nvSpPr>
        <p:spPr>
          <a:xfrm>
            <a:off x="4257121" y="37192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2" name="Shape 2622"/>
          <p:cNvSpPr txBox="1"/>
          <p:nvPr/>
        </p:nvSpPr>
        <p:spPr>
          <a:xfrm>
            <a:off x="4348187" y="375566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623" name="Shape 2623"/>
          <p:cNvCxnSpPr>
            <a:stCxn id="2617" idx="3"/>
            <a:endCxn id="2619" idx="7"/>
          </p:cNvCxnSpPr>
          <p:nvPr/>
        </p:nvCxnSpPr>
        <p:spPr>
          <a:xfrm flipH="1">
            <a:off x="3606178" y="348812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624" name="Shape 2624"/>
          <p:cNvCxnSpPr>
            <a:stCxn id="2617" idx="5"/>
            <a:endCxn id="2621" idx="1"/>
          </p:cNvCxnSpPr>
          <p:nvPr/>
        </p:nvCxnSpPr>
        <p:spPr>
          <a:xfrm>
            <a:off x="4112058" y="348812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625" name="Shape 2625"/>
          <p:cNvSpPr/>
          <p:nvPr/>
        </p:nvSpPr>
        <p:spPr>
          <a:xfrm>
            <a:off x="2835440" y="4349388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6" name="Shape 2626"/>
          <p:cNvSpPr txBox="1"/>
          <p:nvPr/>
        </p:nvSpPr>
        <p:spPr>
          <a:xfrm>
            <a:off x="2926506" y="439178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627" name="Shape 2627"/>
          <p:cNvCxnSpPr>
            <a:endCxn id="2625" idx="7"/>
          </p:cNvCxnSpPr>
          <p:nvPr/>
        </p:nvCxnSpPr>
        <p:spPr>
          <a:xfrm flipH="1">
            <a:off x="3223380" y="416124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628" name="Shape 2628"/>
          <p:cNvSpPr/>
          <p:nvPr/>
        </p:nvSpPr>
        <p:spPr>
          <a:xfrm>
            <a:off x="3685068" y="1184438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9" name="Shape 2629"/>
          <p:cNvSpPr txBox="1"/>
          <p:nvPr/>
        </p:nvSpPr>
        <p:spPr>
          <a:xfrm>
            <a:off x="3776134" y="120891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630" name="Shape 2630"/>
          <p:cNvSpPr/>
          <p:nvPr/>
        </p:nvSpPr>
        <p:spPr>
          <a:xfrm>
            <a:off x="3179215" y="1797513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1" name="Shape 2631"/>
          <p:cNvSpPr txBox="1"/>
          <p:nvPr/>
        </p:nvSpPr>
        <p:spPr>
          <a:xfrm>
            <a:off x="3270281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632" name="Shape 2632"/>
          <p:cNvSpPr/>
          <p:nvPr/>
        </p:nvSpPr>
        <p:spPr>
          <a:xfrm>
            <a:off x="4218071" y="180348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3" name="Shape 2633"/>
          <p:cNvSpPr txBox="1"/>
          <p:nvPr/>
        </p:nvSpPr>
        <p:spPr>
          <a:xfrm>
            <a:off x="4309137" y="1839911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634" name="Shape 2634"/>
          <p:cNvCxnSpPr>
            <a:stCxn id="2628" idx="3"/>
            <a:endCxn id="2630" idx="7"/>
          </p:cNvCxnSpPr>
          <p:nvPr/>
        </p:nvCxnSpPr>
        <p:spPr>
          <a:xfrm flipH="1">
            <a:off x="3567128" y="1572378"/>
            <a:ext cx="184500" cy="291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635" name="Shape 2635"/>
          <p:cNvCxnSpPr>
            <a:stCxn id="2628" idx="5"/>
            <a:endCxn id="2632" idx="1"/>
          </p:cNvCxnSpPr>
          <p:nvPr/>
        </p:nvCxnSpPr>
        <p:spPr>
          <a:xfrm>
            <a:off x="4073008" y="1572378"/>
            <a:ext cx="211500" cy="297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636" name="Shape 2636"/>
          <p:cNvSpPr/>
          <p:nvPr/>
        </p:nvSpPr>
        <p:spPr>
          <a:xfrm>
            <a:off x="2796390" y="243363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7" name="Shape 2637"/>
          <p:cNvSpPr txBox="1"/>
          <p:nvPr/>
        </p:nvSpPr>
        <p:spPr>
          <a:xfrm>
            <a:off x="2887456" y="2476036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cxnSp>
        <p:nvCxnSpPr>
          <p:cNvPr id="2638" name="Shape 2638"/>
          <p:cNvCxnSpPr>
            <a:endCxn id="2636" idx="7"/>
          </p:cNvCxnSpPr>
          <p:nvPr/>
        </p:nvCxnSpPr>
        <p:spPr>
          <a:xfrm flipH="1">
            <a:off x="3184330" y="2245498"/>
            <a:ext cx="153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639" name="Shape 2639"/>
          <p:cNvSpPr/>
          <p:nvPr/>
        </p:nvSpPr>
        <p:spPr>
          <a:xfrm>
            <a:off x="3578740" y="2420626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40" name="Shape 2640"/>
          <p:cNvSpPr txBox="1"/>
          <p:nvPr/>
        </p:nvSpPr>
        <p:spPr>
          <a:xfrm>
            <a:off x="3669806" y="24630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cxnSp>
        <p:nvCxnSpPr>
          <p:cNvPr id="2641" name="Shape 2641"/>
          <p:cNvCxnSpPr/>
          <p:nvPr/>
        </p:nvCxnSpPr>
        <p:spPr>
          <a:xfrm>
            <a:off x="3523063" y="2215013"/>
            <a:ext cx="152400" cy="25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642" name="Shape 2642"/>
          <p:cNvSpPr/>
          <p:nvPr/>
        </p:nvSpPr>
        <p:spPr>
          <a:xfrm>
            <a:off x="3857625" y="1642600"/>
            <a:ext cx="117875" cy="763225"/>
          </a:xfrm>
          <a:custGeom>
            <a:pathLst>
              <a:path extrusionOk="0" h="30529" w="4715">
                <a:moveTo>
                  <a:pt x="1659" y="0"/>
                </a:moveTo>
                <a:cubicBezTo>
                  <a:pt x="2156" y="2378"/>
                  <a:pt x="4922" y="9180"/>
                  <a:pt x="4646" y="14269"/>
                </a:cubicBezTo>
                <a:cubicBezTo>
                  <a:pt x="4369" y="19357"/>
                  <a:pt x="774" y="27819"/>
                  <a:pt x="0" y="3052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643" name="Shape 2643"/>
          <p:cNvSpPr/>
          <p:nvPr/>
        </p:nvSpPr>
        <p:spPr>
          <a:xfrm>
            <a:off x="3302150" y="3576825"/>
            <a:ext cx="623600" cy="987225"/>
          </a:xfrm>
          <a:custGeom>
            <a:pathLst>
              <a:path extrusionOk="0" h="39489" w="24944">
                <a:moveTo>
                  <a:pt x="24557" y="0"/>
                </a:moveTo>
                <a:cubicBezTo>
                  <a:pt x="24501" y="2710"/>
                  <a:pt x="25607" y="10896"/>
                  <a:pt x="24225" y="16261"/>
                </a:cubicBezTo>
                <a:cubicBezTo>
                  <a:pt x="22842" y="21625"/>
                  <a:pt x="20298" y="28317"/>
                  <a:pt x="16261" y="32189"/>
                </a:cubicBezTo>
                <a:cubicBezTo>
                  <a:pt x="12223" y="36060"/>
                  <a:pt x="2710" y="38272"/>
                  <a:pt x="0" y="3948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644" name="Shape 2644"/>
          <p:cNvSpPr/>
          <p:nvPr/>
        </p:nvSpPr>
        <p:spPr>
          <a:xfrm rot="-5750230">
            <a:off x="5357690" y="1360488"/>
            <a:ext cx="456268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645" name="Shape 2645"/>
          <p:cNvSpPr/>
          <p:nvPr/>
        </p:nvSpPr>
        <p:spPr>
          <a:xfrm rot="-5750230">
            <a:off x="5344165" y="3255038"/>
            <a:ext cx="456268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2646" name="Shape 2646"/>
          <p:cNvSpPr txBox="1"/>
          <p:nvPr/>
        </p:nvSpPr>
        <p:spPr>
          <a:xfrm>
            <a:off x="301650" y="3081300"/>
            <a:ext cx="1819200" cy="61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What happens if we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poll()</a:t>
            </a:r>
            <a:r>
              <a:rPr lang="en"/>
              <a:t> twice?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0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Shape 2651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Worst-case runtime of heap operations</a:t>
            </a:r>
          </a:p>
        </p:txBody>
      </p:sp>
      <p:graphicFrame>
        <p:nvGraphicFramePr>
          <p:cNvPr id="2652" name="Shape 2652"/>
          <p:cNvGraphicFramePr/>
          <p:nvPr/>
        </p:nvGraphicFramePr>
        <p:xfrm>
          <a:off x="351550" y="8752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1560275"/>
                <a:gridCol w="3858675"/>
                <a:gridCol w="3031200"/>
              </a:tblGrid>
              <a:tr h="3869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Operation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Description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Runtime for binary heap</a:t>
                      </a:r>
                    </a:p>
                  </a:txBody>
                  <a:tcPr marT="91425" marB="91425" marR="91425" marL="91425"/>
                </a:tc>
              </a:tr>
              <a:tr h="1213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add(E element)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1. Place the element in the next open spot in the array.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2. Swap elements upwards (by comparing the new element with its parent) until valid heap.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0000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peek()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Access the root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213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poll()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1. Swap the root with the last element in the array.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2. Swap elements downwards (by comparing the new root with its children) until valid heap.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Shape 265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Worst-case runtime of heap operations</a:t>
            </a:r>
          </a:p>
        </p:txBody>
      </p:sp>
      <p:graphicFrame>
        <p:nvGraphicFramePr>
          <p:cNvPr id="2658" name="Shape 2658"/>
          <p:cNvGraphicFramePr/>
          <p:nvPr/>
        </p:nvGraphicFramePr>
        <p:xfrm>
          <a:off x="351550" y="8752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1560275"/>
                <a:gridCol w="3858675"/>
                <a:gridCol w="3031200"/>
              </a:tblGrid>
              <a:tr h="3869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Operation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Description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Runtime for binary heap</a:t>
                      </a:r>
                    </a:p>
                  </a:txBody>
                  <a:tcPr marT="91425" marB="91425" marR="91425" marL="91425"/>
                </a:tc>
              </a:tr>
              <a:tr h="1213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add(E element)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1. Place the element in the next open spot in the array.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2. Swap elements upwards (by comparing the new element with its parent) until valid heap.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1. ϴ</a:t>
                      </a:r>
                      <a:r>
                        <a:rPr lang="en" sz="1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(1)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2. ϴ</a:t>
                      </a:r>
                      <a:r>
                        <a:rPr lang="en" sz="1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(log N)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Total: </a:t>
                      </a:r>
                      <a:r>
                        <a:rPr lang="en" sz="1800">
                          <a:solidFill>
                            <a:srgbClr val="FF0000"/>
                          </a:solidFill>
                        </a:rPr>
                        <a:t>ϴ</a:t>
                      </a:r>
                      <a:r>
                        <a:rPr lang="en" sz="1800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(log N)</a:t>
                      </a: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peek()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Access the root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213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poll()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1. Swap the root with the last element in the array.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2. Swap elements downwards (by comparing the new root with its children) until valid heap.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Shape 266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Worst-case runtime of heap operations</a:t>
            </a:r>
          </a:p>
        </p:txBody>
      </p:sp>
      <p:graphicFrame>
        <p:nvGraphicFramePr>
          <p:cNvPr id="2664" name="Shape 2664"/>
          <p:cNvGraphicFramePr/>
          <p:nvPr/>
        </p:nvGraphicFramePr>
        <p:xfrm>
          <a:off x="351550" y="8752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1560275"/>
                <a:gridCol w="3858675"/>
                <a:gridCol w="3031200"/>
              </a:tblGrid>
              <a:tr h="3869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Operation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Description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Runtime for binary heap</a:t>
                      </a:r>
                    </a:p>
                  </a:txBody>
                  <a:tcPr marT="91425" marB="91425" marR="91425" marL="91425"/>
                </a:tc>
              </a:tr>
              <a:tr h="1213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add(E element)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1. Place the element in the next open spot in the array.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2. Swap elements upwards (by comparing the new element with its parent) until valid heap.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1. ϴ</a:t>
                      </a:r>
                      <a:r>
                        <a:rPr lang="en" sz="1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(1)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2. ϴ</a:t>
                      </a:r>
                      <a:r>
                        <a:rPr lang="en" sz="1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(log N)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Total: </a:t>
                      </a:r>
                      <a:r>
                        <a:rPr lang="en" sz="1800">
                          <a:solidFill>
                            <a:srgbClr val="FF0000"/>
                          </a:solidFill>
                        </a:rPr>
                        <a:t>ϴ</a:t>
                      </a:r>
                      <a:r>
                        <a:rPr lang="en" sz="1800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(log N)</a:t>
                      </a: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peek()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Access the root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F0000"/>
                          </a:solidFill>
                        </a:rPr>
                        <a:t>ϴ</a:t>
                      </a:r>
                      <a:r>
                        <a:rPr lang="en" sz="1800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(1)</a:t>
                      </a:r>
                    </a:p>
                  </a:txBody>
                  <a:tcPr marT="91425" marB="91425" marR="91425" marL="91425"/>
                </a:tc>
              </a:tr>
              <a:tr h="1213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poll()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1. Swap the root with the last element in the array.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2. Swap elements downwards (by comparing the new root with its children) until valid heap.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Shape 266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Worst-case runtime of heap operations</a:t>
            </a:r>
          </a:p>
        </p:txBody>
      </p:sp>
      <p:graphicFrame>
        <p:nvGraphicFramePr>
          <p:cNvPr id="2670" name="Shape 2670"/>
          <p:cNvGraphicFramePr/>
          <p:nvPr/>
        </p:nvGraphicFramePr>
        <p:xfrm>
          <a:off x="351550" y="8752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{37D60036-9F1F-437C-81F7-81A5D3CB3CFA}</a:tableStyleId>
              </a:tblPr>
              <a:tblGrid>
                <a:gridCol w="1560275"/>
                <a:gridCol w="3858675"/>
                <a:gridCol w="3031200"/>
              </a:tblGrid>
              <a:tr h="3869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Operation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Description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Runtime for binary heap</a:t>
                      </a:r>
                    </a:p>
                  </a:txBody>
                  <a:tcPr marT="91425" marB="91425" marR="91425" marL="91425"/>
                </a:tc>
              </a:tr>
              <a:tr h="1213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add(E element)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1. Place the element in the next open spot in the array.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2. Swap elements upwards (by comparing the new element with its parent) until valid heap.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1. ϴ</a:t>
                      </a:r>
                      <a:r>
                        <a:rPr lang="en" sz="1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(1)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2. ϴ</a:t>
                      </a:r>
                      <a:r>
                        <a:rPr lang="en" sz="1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(log N)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Total: </a:t>
                      </a:r>
                      <a:r>
                        <a:rPr lang="en" sz="1800">
                          <a:solidFill>
                            <a:srgbClr val="FF0000"/>
                          </a:solidFill>
                        </a:rPr>
                        <a:t>ϴ</a:t>
                      </a:r>
                      <a:r>
                        <a:rPr lang="en" sz="1800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(log N)</a:t>
                      </a: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peek()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Access the root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F0000"/>
                          </a:solidFill>
                        </a:rPr>
                        <a:t>ϴ</a:t>
                      </a:r>
                      <a:r>
                        <a:rPr lang="en" sz="1800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(1)</a:t>
                      </a:r>
                    </a:p>
                  </a:txBody>
                  <a:tcPr marT="91425" marB="91425" marR="91425" marL="91425"/>
                </a:tc>
              </a:tr>
              <a:tr h="1213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poll()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1. Swap the root with the last element in the array.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/>
                        <a:t>2. Swap elements downwards (by comparing the new root with its children) until valid heap.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1. ϴ</a:t>
                      </a:r>
                      <a:r>
                        <a:rPr lang="en" sz="1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(1)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2. ϴ</a:t>
                      </a:r>
                      <a:r>
                        <a:rPr lang="en" sz="1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(log N)</a:t>
                      </a: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Total: </a:t>
                      </a:r>
                      <a:r>
                        <a:rPr lang="en" sz="1800">
                          <a:solidFill>
                            <a:srgbClr val="FF0000"/>
                          </a:solidFill>
                        </a:rPr>
                        <a:t>ϴ</a:t>
                      </a:r>
                      <a:r>
                        <a:rPr lang="en" sz="1800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(log N)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4" name="Shape 2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5" name="Shape 26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Heapify</a:t>
            </a:r>
          </a:p>
        </p:txBody>
      </p:sp>
      <p:sp>
        <p:nvSpPr>
          <p:cNvPr id="2676" name="Shape 26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Naive approach of creating a heap of size N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" sz="2000">
                <a:solidFill>
                  <a:srgbClr val="000000"/>
                </a:solidFill>
              </a:rPr>
              <a:t> calls to 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lang="en" sz="2000">
                <a:solidFill>
                  <a:srgbClr val="000000"/>
                </a:solidFill>
              </a:rPr>
              <a:t>, each of which takes </a:t>
            </a:r>
            <a:r>
              <a:rPr lang="en" sz="2000">
                <a:solidFill>
                  <a:srgbClr val="FF0000"/>
                </a:solidFill>
              </a:rPr>
              <a:t>ϴ</a:t>
            </a:r>
            <a:r>
              <a:rPr lang="en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(log N)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(sort of)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Total runtime: </a:t>
            </a:r>
            <a:r>
              <a:rPr lang="en" sz="2000">
                <a:solidFill>
                  <a:srgbClr val="FF0000"/>
                </a:solidFill>
              </a:rPr>
              <a:t>ϴ</a:t>
            </a:r>
            <a:r>
              <a:rPr lang="en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(N log N)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Can we do better?</a:t>
            </a:r>
          </a:p>
          <a:p>
            <a:pPr indent="-3556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Yes, we can </a:t>
            </a:r>
            <a:r>
              <a:rPr b="1" lang="en" sz="2000">
                <a:solidFill>
                  <a:srgbClr val="000000"/>
                </a:solidFill>
              </a:rPr>
              <a:t>heapify</a:t>
            </a:r>
            <a:r>
              <a:rPr lang="en" sz="2000">
                <a:solidFill>
                  <a:srgbClr val="000000"/>
                </a:solidFill>
              </a:rPr>
              <a:t> an array into an heap.</a:t>
            </a:r>
          </a:p>
          <a:p>
            <a:pPr indent="-355600" lvl="1" marL="914400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Total runtime: </a:t>
            </a:r>
            <a:r>
              <a:rPr lang="en" sz="2000">
                <a:solidFill>
                  <a:srgbClr val="FF0000"/>
                </a:solidFill>
              </a:rPr>
              <a:t>ϴ</a:t>
            </a:r>
            <a:r>
              <a:rPr lang="en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(N)</a:t>
            </a:r>
            <a:r>
              <a:rPr lang="en" sz="2000">
                <a:solidFill>
                  <a:srgbClr val="000000"/>
                </a:solidFill>
              </a:rPr>
              <a:t> [Proof in extra slides at the end]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0" name="Shape 2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1" name="Shape 2681"/>
          <p:cNvSpPr txBox="1"/>
          <p:nvPr>
            <p:ph type="title"/>
          </p:nvPr>
        </p:nvSpPr>
        <p:spPr>
          <a:xfrm>
            <a:off x="311700" y="439750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Heapify</a:t>
            </a:r>
          </a:p>
        </p:txBody>
      </p:sp>
      <p:sp>
        <p:nvSpPr>
          <p:cNvPr id="2682" name="Shape 2682"/>
          <p:cNvSpPr txBox="1"/>
          <p:nvPr>
            <p:ph idx="1" type="body"/>
          </p:nvPr>
        </p:nvSpPr>
        <p:spPr>
          <a:xfrm>
            <a:off x="311700" y="1152475"/>
            <a:ext cx="53754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lang="en">
                <a:solidFill>
                  <a:srgbClr val="000000"/>
                </a:solidFill>
              </a:rPr>
              <a:t>Start with an input array.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Begin at the middle index of the array (first node with children).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Do the following at index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000000"/>
                </a:solidFill>
              </a:rPr>
              <a:t>: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Check that the </a:t>
            </a: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800">
                <a:solidFill>
                  <a:srgbClr val="000000"/>
                </a:solidFill>
              </a:rPr>
              <a:t>th element is smaller than its children to satisfy the heap invariant.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If necessary, swap the </a:t>
            </a: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800">
                <a:solidFill>
                  <a:srgbClr val="000000"/>
                </a:solidFill>
              </a:rPr>
              <a:t>th element with its smallest child and repeat step 3 for the child index that the element was swapped into (bubbleDown).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If the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solidFill>
                  <a:srgbClr val="000000"/>
                </a:solidFill>
              </a:rPr>
              <a:t>th index is not the root, repeat step 3 for index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 - 1</a:t>
            </a:r>
            <a:r>
              <a:rPr lang="en">
                <a:solidFill>
                  <a:srgbClr val="000000"/>
                </a:solidFill>
              </a:rPr>
              <a:t>.</a:t>
            </a:r>
          </a:p>
        </p:txBody>
      </p:sp>
      <p:grpSp>
        <p:nvGrpSpPr>
          <p:cNvPr id="2683" name="Shape 2683"/>
          <p:cNvGrpSpPr/>
          <p:nvPr/>
        </p:nvGrpSpPr>
        <p:grpSpPr>
          <a:xfrm>
            <a:off x="5851654" y="4204019"/>
            <a:ext cx="1461280" cy="364755"/>
            <a:chOff x="2381000" y="6442200"/>
            <a:chExt cx="1822500" cy="466200"/>
          </a:xfrm>
        </p:grpSpPr>
        <p:sp>
          <p:nvSpPr>
            <p:cNvPr id="2684" name="Shape 2684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685" name="Shape 2685"/>
            <p:cNvCxnSpPr>
              <a:endCxn id="2684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686" name="Shape 2686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687" name="Shape 2687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2688" name="Shape 2688"/>
          <p:cNvGrpSpPr/>
          <p:nvPr/>
        </p:nvGrpSpPr>
        <p:grpSpPr>
          <a:xfrm>
            <a:off x="7312946" y="4204019"/>
            <a:ext cx="1461281" cy="364755"/>
            <a:chOff x="2381000" y="6442200"/>
            <a:chExt cx="1822500" cy="466200"/>
          </a:xfrm>
        </p:grpSpPr>
        <p:sp>
          <p:nvSpPr>
            <p:cNvPr id="2689" name="Shape 2689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690" name="Shape 2690"/>
            <p:cNvCxnSpPr>
              <a:endCxn id="2689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691" name="Shape 2691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692" name="Shape 2692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2693" name="Shape 2693"/>
          <p:cNvSpPr txBox="1"/>
          <p:nvPr/>
        </p:nvSpPr>
        <p:spPr>
          <a:xfrm>
            <a:off x="6216450" y="4204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694" name="Shape 2694"/>
          <p:cNvSpPr txBox="1"/>
          <p:nvPr/>
        </p:nvSpPr>
        <p:spPr>
          <a:xfrm>
            <a:off x="6582300" y="42040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695" name="Shape 2695"/>
          <p:cNvSpPr txBox="1"/>
          <p:nvPr/>
        </p:nvSpPr>
        <p:spPr>
          <a:xfrm>
            <a:off x="6948150" y="4204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696" name="Shape 2696"/>
          <p:cNvSpPr txBox="1"/>
          <p:nvPr/>
        </p:nvSpPr>
        <p:spPr>
          <a:xfrm>
            <a:off x="7312950" y="4204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2697" name="Shape 2697"/>
          <p:cNvSpPr txBox="1"/>
          <p:nvPr/>
        </p:nvSpPr>
        <p:spPr>
          <a:xfrm>
            <a:off x="7677775" y="42040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698" name="Shape 2698"/>
          <p:cNvSpPr txBox="1"/>
          <p:nvPr/>
        </p:nvSpPr>
        <p:spPr>
          <a:xfrm>
            <a:off x="8043600" y="4204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699" name="Shape 2699"/>
          <p:cNvSpPr txBox="1"/>
          <p:nvPr/>
        </p:nvSpPr>
        <p:spPr>
          <a:xfrm>
            <a:off x="8409425" y="42040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700" name="Shape 2700"/>
          <p:cNvSpPr/>
          <p:nvPr/>
        </p:nvSpPr>
        <p:spPr>
          <a:xfrm>
            <a:off x="7048168" y="15911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1" name="Shape 2701"/>
          <p:cNvSpPr txBox="1"/>
          <p:nvPr/>
        </p:nvSpPr>
        <p:spPr>
          <a:xfrm>
            <a:off x="7139234" y="16155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702" name="Shape 2702"/>
          <p:cNvSpPr/>
          <p:nvPr/>
        </p:nvSpPr>
        <p:spPr>
          <a:xfrm>
            <a:off x="6376340" y="23943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3" name="Shape 2703"/>
          <p:cNvSpPr txBox="1"/>
          <p:nvPr/>
        </p:nvSpPr>
        <p:spPr>
          <a:xfrm>
            <a:off x="6467406" y="24367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704" name="Shape 2704"/>
          <p:cNvSpPr/>
          <p:nvPr/>
        </p:nvSpPr>
        <p:spPr>
          <a:xfrm>
            <a:off x="7719996" y="240030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5" name="Shape 2705"/>
          <p:cNvSpPr txBox="1"/>
          <p:nvPr/>
        </p:nvSpPr>
        <p:spPr>
          <a:xfrm>
            <a:off x="7811062" y="2436724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706" name="Shape 2706"/>
          <p:cNvSpPr/>
          <p:nvPr/>
        </p:nvSpPr>
        <p:spPr>
          <a:xfrm>
            <a:off x="8018612" y="33769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7" name="Shape 2707"/>
          <p:cNvSpPr txBox="1"/>
          <p:nvPr/>
        </p:nvSpPr>
        <p:spPr>
          <a:xfrm>
            <a:off x="8109652" y="34071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708" name="Shape 2708"/>
          <p:cNvSpPr/>
          <p:nvPr/>
        </p:nvSpPr>
        <p:spPr>
          <a:xfrm>
            <a:off x="7496079" y="337697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9" name="Shape 2709"/>
          <p:cNvSpPr txBox="1"/>
          <p:nvPr/>
        </p:nvSpPr>
        <p:spPr>
          <a:xfrm>
            <a:off x="7587119" y="340714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710" name="Shape 2710"/>
          <p:cNvSpPr/>
          <p:nvPr/>
        </p:nvSpPr>
        <p:spPr>
          <a:xfrm>
            <a:off x="6671149" y="33739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1" name="Shape 2711"/>
          <p:cNvSpPr txBox="1"/>
          <p:nvPr/>
        </p:nvSpPr>
        <p:spPr>
          <a:xfrm>
            <a:off x="6762190" y="34041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712" name="Shape 2712"/>
          <p:cNvSpPr/>
          <p:nvPr/>
        </p:nvSpPr>
        <p:spPr>
          <a:xfrm>
            <a:off x="6141841" y="33739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3" name="Shape 2713"/>
          <p:cNvSpPr txBox="1"/>
          <p:nvPr/>
        </p:nvSpPr>
        <p:spPr>
          <a:xfrm>
            <a:off x="6239657" y="34041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2714" name="Shape 2714"/>
          <p:cNvCxnSpPr>
            <a:endCxn id="2702" idx="7"/>
          </p:cNvCxnSpPr>
          <p:nvPr/>
        </p:nvCxnSpPr>
        <p:spPr>
          <a:xfrm flipH="1">
            <a:off x="6764280" y="1979986"/>
            <a:ext cx="354000" cy="480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15" name="Shape 2715"/>
          <p:cNvCxnSpPr>
            <a:stCxn id="2700" idx="5"/>
            <a:endCxn id="2704" idx="1"/>
          </p:cNvCxnSpPr>
          <p:nvPr/>
        </p:nvCxnSpPr>
        <p:spPr>
          <a:xfrm>
            <a:off x="7436108" y="1979065"/>
            <a:ext cx="350400" cy="48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16" name="Shape 2716"/>
          <p:cNvCxnSpPr>
            <a:stCxn id="2702" idx="4"/>
            <a:endCxn id="2712" idx="0"/>
          </p:cNvCxnSpPr>
          <p:nvPr/>
        </p:nvCxnSpPr>
        <p:spPr>
          <a:xfrm flipH="1">
            <a:off x="6368990" y="2848826"/>
            <a:ext cx="2346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17" name="Shape 2717"/>
          <p:cNvCxnSpPr>
            <a:stCxn id="2702" idx="4"/>
            <a:endCxn id="2710" idx="0"/>
          </p:cNvCxnSpPr>
          <p:nvPr/>
        </p:nvCxnSpPr>
        <p:spPr>
          <a:xfrm>
            <a:off x="6603590" y="2848826"/>
            <a:ext cx="294900" cy="52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18" name="Shape 2718"/>
          <p:cNvCxnSpPr>
            <a:stCxn id="2704" idx="4"/>
            <a:endCxn id="2708" idx="0"/>
          </p:cNvCxnSpPr>
          <p:nvPr/>
        </p:nvCxnSpPr>
        <p:spPr>
          <a:xfrm flipH="1">
            <a:off x="7723446" y="2854801"/>
            <a:ext cx="2238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19" name="Shape 2719"/>
          <p:cNvCxnSpPr>
            <a:stCxn id="2704" idx="4"/>
            <a:endCxn id="2706" idx="0"/>
          </p:cNvCxnSpPr>
          <p:nvPr/>
        </p:nvCxnSpPr>
        <p:spPr>
          <a:xfrm>
            <a:off x="7947246" y="2854801"/>
            <a:ext cx="298500" cy="522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20" name="Shape 2720"/>
          <p:cNvCxnSpPr/>
          <p:nvPr/>
        </p:nvCxnSpPr>
        <p:spPr>
          <a:xfrm>
            <a:off x="5854875" y="4213825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21" name="Shape 2721"/>
          <p:cNvCxnSpPr/>
          <p:nvPr/>
        </p:nvCxnSpPr>
        <p:spPr>
          <a:xfrm flipH="1">
            <a:off x="5858000" y="4214875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2722" name="Shape 2722"/>
          <p:cNvGrpSpPr/>
          <p:nvPr/>
        </p:nvGrpSpPr>
        <p:grpSpPr>
          <a:xfrm>
            <a:off x="5858004" y="872194"/>
            <a:ext cx="1461280" cy="364755"/>
            <a:chOff x="2381000" y="6442200"/>
            <a:chExt cx="1822500" cy="466200"/>
          </a:xfrm>
        </p:grpSpPr>
        <p:sp>
          <p:nvSpPr>
            <p:cNvPr id="2723" name="Shape 2723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724" name="Shape 2724"/>
            <p:cNvCxnSpPr>
              <a:endCxn id="2723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725" name="Shape 2725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726" name="Shape 2726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2727" name="Shape 2727"/>
          <p:cNvGrpSpPr/>
          <p:nvPr/>
        </p:nvGrpSpPr>
        <p:grpSpPr>
          <a:xfrm>
            <a:off x="7319296" y="872194"/>
            <a:ext cx="1461281" cy="364755"/>
            <a:chOff x="2381000" y="6442200"/>
            <a:chExt cx="1822500" cy="466200"/>
          </a:xfrm>
        </p:grpSpPr>
        <p:sp>
          <p:nvSpPr>
            <p:cNvPr id="2728" name="Shape 2728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729" name="Shape 2729"/>
            <p:cNvCxnSpPr>
              <a:endCxn id="2728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730" name="Shape 2730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731" name="Shape 2731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2732" name="Shape 2732"/>
          <p:cNvSpPr txBox="1"/>
          <p:nvPr/>
        </p:nvSpPr>
        <p:spPr>
          <a:xfrm>
            <a:off x="6222800" y="8721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733" name="Shape 2733"/>
          <p:cNvSpPr txBox="1"/>
          <p:nvPr/>
        </p:nvSpPr>
        <p:spPr>
          <a:xfrm>
            <a:off x="6588650" y="8722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734" name="Shape 2734"/>
          <p:cNvSpPr txBox="1"/>
          <p:nvPr/>
        </p:nvSpPr>
        <p:spPr>
          <a:xfrm>
            <a:off x="6954500" y="8721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735" name="Shape 2735"/>
          <p:cNvSpPr txBox="1"/>
          <p:nvPr/>
        </p:nvSpPr>
        <p:spPr>
          <a:xfrm>
            <a:off x="7319300" y="8721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2736" name="Shape 2736"/>
          <p:cNvSpPr txBox="1"/>
          <p:nvPr/>
        </p:nvSpPr>
        <p:spPr>
          <a:xfrm>
            <a:off x="7684125" y="8722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737" name="Shape 2737"/>
          <p:cNvSpPr txBox="1"/>
          <p:nvPr/>
        </p:nvSpPr>
        <p:spPr>
          <a:xfrm>
            <a:off x="8049950" y="87217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738" name="Shape 2738"/>
          <p:cNvSpPr txBox="1"/>
          <p:nvPr/>
        </p:nvSpPr>
        <p:spPr>
          <a:xfrm>
            <a:off x="8415775" y="87225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739" name="Shape 2739"/>
          <p:cNvCxnSpPr/>
          <p:nvPr/>
        </p:nvCxnSpPr>
        <p:spPr>
          <a:xfrm>
            <a:off x="5861225" y="88200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40" name="Shape 2740"/>
          <p:cNvCxnSpPr/>
          <p:nvPr/>
        </p:nvCxnSpPr>
        <p:spPr>
          <a:xfrm flipH="1">
            <a:off x="5864350" y="88305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4" name="Shape 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5" name="Shape 2745"/>
          <p:cNvSpPr txBox="1"/>
          <p:nvPr>
            <p:ph type="title"/>
          </p:nvPr>
        </p:nvSpPr>
        <p:spPr>
          <a:xfrm>
            <a:off x="311700" y="439750"/>
            <a:ext cx="1671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Heapify</a:t>
            </a:r>
          </a:p>
        </p:txBody>
      </p:sp>
      <p:sp>
        <p:nvSpPr>
          <p:cNvPr id="2746" name="Shape 2746"/>
          <p:cNvSpPr/>
          <p:nvPr/>
        </p:nvSpPr>
        <p:spPr>
          <a:xfrm>
            <a:off x="209150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47" name="Shape 2747"/>
          <p:cNvSpPr txBox="1"/>
          <p:nvPr/>
        </p:nvSpPr>
        <p:spPr>
          <a:xfrm>
            <a:off x="218257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748" name="Shape 2748"/>
          <p:cNvSpPr/>
          <p:nvPr/>
        </p:nvSpPr>
        <p:spPr>
          <a:xfrm>
            <a:off x="1595353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49" name="Shape 2749"/>
          <p:cNvSpPr txBox="1"/>
          <p:nvPr/>
        </p:nvSpPr>
        <p:spPr>
          <a:xfrm>
            <a:off x="168641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750" name="Shape 2750"/>
          <p:cNvSpPr/>
          <p:nvPr/>
        </p:nvSpPr>
        <p:spPr>
          <a:xfrm>
            <a:off x="2634209" y="1706826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1" name="Shape 2751"/>
          <p:cNvSpPr txBox="1"/>
          <p:nvPr/>
        </p:nvSpPr>
        <p:spPr>
          <a:xfrm>
            <a:off x="272527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752" name="Shape 2752"/>
          <p:cNvSpPr/>
          <p:nvPr/>
        </p:nvSpPr>
        <p:spPr>
          <a:xfrm>
            <a:off x="293282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3" name="Shape 2753"/>
          <p:cNvSpPr txBox="1"/>
          <p:nvPr/>
        </p:nvSpPr>
        <p:spPr>
          <a:xfrm>
            <a:off x="302386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754" name="Shape 2754"/>
          <p:cNvSpPr/>
          <p:nvPr/>
        </p:nvSpPr>
        <p:spPr>
          <a:xfrm>
            <a:off x="241029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5" name="Shape 2755"/>
          <p:cNvSpPr txBox="1"/>
          <p:nvPr/>
        </p:nvSpPr>
        <p:spPr>
          <a:xfrm>
            <a:off x="250133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756" name="Shape 2756"/>
          <p:cNvSpPr/>
          <p:nvPr/>
        </p:nvSpPr>
        <p:spPr>
          <a:xfrm>
            <a:off x="189016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7" name="Shape 2757"/>
          <p:cNvSpPr txBox="1"/>
          <p:nvPr/>
        </p:nvSpPr>
        <p:spPr>
          <a:xfrm>
            <a:off x="198120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758" name="Shape 2758"/>
          <p:cNvSpPr/>
          <p:nvPr/>
        </p:nvSpPr>
        <p:spPr>
          <a:xfrm>
            <a:off x="136085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9" name="Shape 2759"/>
          <p:cNvSpPr txBox="1"/>
          <p:nvPr/>
        </p:nvSpPr>
        <p:spPr>
          <a:xfrm>
            <a:off x="145866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2760" name="Shape 2760"/>
          <p:cNvCxnSpPr>
            <a:stCxn id="2746" idx="3"/>
            <a:endCxn id="2748" idx="7"/>
          </p:cNvCxnSpPr>
          <p:nvPr/>
        </p:nvCxnSpPr>
        <p:spPr>
          <a:xfrm flipH="1">
            <a:off x="198316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61" name="Shape 2761"/>
          <p:cNvCxnSpPr>
            <a:stCxn id="2746" idx="5"/>
            <a:endCxn id="2750" idx="1"/>
          </p:cNvCxnSpPr>
          <p:nvPr/>
        </p:nvCxnSpPr>
        <p:spPr>
          <a:xfrm>
            <a:off x="247944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62" name="Shape 2762"/>
          <p:cNvCxnSpPr>
            <a:endCxn id="2758" idx="0"/>
          </p:cNvCxnSpPr>
          <p:nvPr/>
        </p:nvCxnSpPr>
        <p:spPr>
          <a:xfrm flipH="1">
            <a:off x="158810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63" name="Shape 2763"/>
          <p:cNvCxnSpPr>
            <a:endCxn id="2756" idx="0"/>
          </p:cNvCxnSpPr>
          <p:nvPr/>
        </p:nvCxnSpPr>
        <p:spPr>
          <a:xfrm>
            <a:off x="191551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64" name="Shape 2764"/>
          <p:cNvCxnSpPr>
            <a:endCxn id="2754" idx="0"/>
          </p:cNvCxnSpPr>
          <p:nvPr/>
        </p:nvCxnSpPr>
        <p:spPr>
          <a:xfrm flipH="1">
            <a:off x="263754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65" name="Shape 2765"/>
          <p:cNvCxnSpPr>
            <a:endCxn id="2752" idx="0"/>
          </p:cNvCxnSpPr>
          <p:nvPr/>
        </p:nvCxnSpPr>
        <p:spPr>
          <a:xfrm>
            <a:off x="296477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2766" name="Shape 2766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2767" name="Shape 2767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768" name="Shape 2768"/>
            <p:cNvCxnSpPr>
              <a:endCxn id="2767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769" name="Shape 2769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770" name="Shape 2770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2771" name="Shape 2771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2772" name="Shape 2772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773" name="Shape 2773"/>
            <p:cNvCxnSpPr>
              <a:endCxn id="2772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774" name="Shape 2774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775" name="Shape 2775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2776" name="Shape 2776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777" name="Shape 2777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778" name="Shape 2778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779" name="Shape 2779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2780" name="Shape 2780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781" name="Shape 2781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782" name="Shape 2782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783" name="Shape 2783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84" name="Shape 2784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/>
        </p:nvSpPr>
        <p:spPr>
          <a:xfrm>
            <a:off x="311700" y="863750"/>
            <a:ext cx="81324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200"/>
              <a:t>Suppose we want to insert “sam”, “sad”, “sap”, “same”, “a”, and “awls”</a:t>
            </a:r>
          </a:p>
        </p:txBody>
      </p:sp>
      <p:sp>
        <p:nvSpPr>
          <p:cNvPr id="169" name="Shape 16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Digit-by-digit Search</a:t>
            </a:r>
          </a:p>
        </p:txBody>
      </p:sp>
      <p:sp>
        <p:nvSpPr>
          <p:cNvPr id="170" name="Shape 170"/>
          <p:cNvSpPr/>
          <p:nvPr/>
        </p:nvSpPr>
        <p:spPr>
          <a:xfrm>
            <a:off x="6438354" y="13728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7115154" y="19443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sp>
        <p:nvSpPr>
          <p:cNvPr id="172" name="Shape 172"/>
          <p:cNvSpPr/>
          <p:nvPr/>
        </p:nvSpPr>
        <p:spPr>
          <a:xfrm>
            <a:off x="7336405" y="261110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sp>
        <p:nvSpPr>
          <p:cNvPr id="173" name="Shape 173"/>
          <p:cNvSpPr/>
          <p:nvPr/>
        </p:nvSpPr>
        <p:spPr>
          <a:xfrm>
            <a:off x="7548055" y="3277850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m</a:t>
            </a:r>
          </a:p>
        </p:txBody>
      </p:sp>
      <p:cxnSp>
        <p:nvCxnSpPr>
          <p:cNvPr id="174" name="Shape 174"/>
          <p:cNvCxnSpPr>
            <a:stCxn id="171" idx="4"/>
            <a:endCxn id="172" idx="0"/>
          </p:cNvCxnSpPr>
          <p:nvPr/>
        </p:nvCxnSpPr>
        <p:spPr>
          <a:xfrm>
            <a:off x="7331604" y="2377250"/>
            <a:ext cx="221400" cy="234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75" name="Shape 175"/>
          <p:cNvCxnSpPr>
            <a:stCxn id="173" idx="0"/>
            <a:endCxn id="172" idx="4"/>
          </p:cNvCxnSpPr>
          <p:nvPr/>
        </p:nvCxnSpPr>
        <p:spPr>
          <a:xfrm rot="10800000">
            <a:off x="7553005" y="3044150"/>
            <a:ext cx="211500" cy="233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76" name="Shape 176"/>
          <p:cNvCxnSpPr>
            <a:stCxn id="171" idx="0"/>
            <a:endCxn id="170" idx="4"/>
          </p:cNvCxnSpPr>
          <p:nvPr/>
        </p:nvCxnSpPr>
        <p:spPr>
          <a:xfrm rot="10800000">
            <a:off x="6654804" y="1805750"/>
            <a:ext cx="676800" cy="138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7" name="Shape 177"/>
          <p:cNvSpPr/>
          <p:nvPr/>
        </p:nvSpPr>
        <p:spPr>
          <a:xfrm>
            <a:off x="6782679" y="3277850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d</a:t>
            </a:r>
          </a:p>
        </p:txBody>
      </p:sp>
      <p:cxnSp>
        <p:nvCxnSpPr>
          <p:cNvPr id="178" name="Shape 178"/>
          <p:cNvCxnSpPr>
            <a:stCxn id="172" idx="4"/>
            <a:endCxn id="177" idx="0"/>
          </p:cNvCxnSpPr>
          <p:nvPr/>
        </p:nvCxnSpPr>
        <p:spPr>
          <a:xfrm flipH="1">
            <a:off x="6999055" y="3044000"/>
            <a:ext cx="553800" cy="2340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9" name="Shape 179"/>
          <p:cNvSpPr/>
          <p:nvPr/>
        </p:nvSpPr>
        <p:spPr>
          <a:xfrm>
            <a:off x="8255005" y="3277850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p</a:t>
            </a:r>
          </a:p>
        </p:txBody>
      </p:sp>
      <p:cxnSp>
        <p:nvCxnSpPr>
          <p:cNvPr id="180" name="Shape 180"/>
          <p:cNvCxnSpPr>
            <a:stCxn id="179" idx="0"/>
            <a:endCxn id="172" idx="4"/>
          </p:cNvCxnSpPr>
          <p:nvPr/>
        </p:nvCxnSpPr>
        <p:spPr>
          <a:xfrm rot="10800000">
            <a:off x="7552855" y="3044150"/>
            <a:ext cx="918600" cy="233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1" name="Shape 181"/>
          <p:cNvSpPr/>
          <p:nvPr/>
        </p:nvSpPr>
        <p:spPr>
          <a:xfrm>
            <a:off x="7831705" y="4007200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e</a:t>
            </a:r>
          </a:p>
        </p:txBody>
      </p:sp>
      <p:cxnSp>
        <p:nvCxnSpPr>
          <p:cNvPr id="182" name="Shape 182"/>
          <p:cNvCxnSpPr>
            <a:stCxn id="173" idx="4"/>
            <a:endCxn id="181" idx="0"/>
          </p:cNvCxnSpPr>
          <p:nvPr/>
        </p:nvCxnSpPr>
        <p:spPr>
          <a:xfrm>
            <a:off x="7764505" y="3710750"/>
            <a:ext cx="283800" cy="296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3" name="Shape 183"/>
          <p:cNvSpPr/>
          <p:nvPr/>
        </p:nvSpPr>
        <p:spPr>
          <a:xfrm>
            <a:off x="5478104" y="1982450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</a:t>
            </a:r>
          </a:p>
        </p:txBody>
      </p:sp>
      <p:cxnSp>
        <p:nvCxnSpPr>
          <p:cNvPr id="184" name="Shape 184"/>
          <p:cNvCxnSpPr>
            <a:stCxn id="170" idx="4"/>
            <a:endCxn id="183" idx="0"/>
          </p:cNvCxnSpPr>
          <p:nvPr/>
        </p:nvCxnSpPr>
        <p:spPr>
          <a:xfrm flipH="1">
            <a:off x="5694504" y="1805750"/>
            <a:ext cx="960300" cy="176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85" name="Shape 185"/>
          <p:cNvSpPr/>
          <p:nvPr/>
        </p:nvSpPr>
        <p:spPr>
          <a:xfrm>
            <a:off x="5526804" y="28449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w</a:t>
            </a:r>
          </a:p>
        </p:txBody>
      </p:sp>
      <p:sp>
        <p:nvSpPr>
          <p:cNvPr id="186" name="Shape 186"/>
          <p:cNvSpPr/>
          <p:nvPr/>
        </p:nvSpPr>
        <p:spPr>
          <a:xfrm>
            <a:off x="5478104" y="3639650"/>
            <a:ext cx="432900" cy="432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</a:t>
            </a:r>
          </a:p>
        </p:txBody>
      </p:sp>
      <p:sp>
        <p:nvSpPr>
          <p:cNvPr id="187" name="Shape 187"/>
          <p:cNvSpPr/>
          <p:nvPr/>
        </p:nvSpPr>
        <p:spPr>
          <a:xfrm>
            <a:off x="5640879" y="4374850"/>
            <a:ext cx="432900" cy="432900"/>
          </a:xfrm>
          <a:prstGeom prst="ellipse">
            <a:avLst/>
          </a:prstGeom>
          <a:solidFill>
            <a:srgbClr val="D9EAD3"/>
          </a:solidFill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s</a:t>
            </a:r>
          </a:p>
        </p:txBody>
      </p:sp>
      <p:cxnSp>
        <p:nvCxnSpPr>
          <p:cNvPr id="188" name="Shape 188"/>
          <p:cNvCxnSpPr>
            <a:stCxn id="187" idx="0"/>
            <a:endCxn id="186" idx="4"/>
          </p:cNvCxnSpPr>
          <p:nvPr/>
        </p:nvCxnSpPr>
        <p:spPr>
          <a:xfrm rot="10800000">
            <a:off x="5694429" y="4072450"/>
            <a:ext cx="162900" cy="302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9" name="Shape 189"/>
          <p:cNvCxnSpPr>
            <a:stCxn id="185" idx="4"/>
            <a:endCxn id="186" idx="0"/>
          </p:cNvCxnSpPr>
          <p:nvPr/>
        </p:nvCxnSpPr>
        <p:spPr>
          <a:xfrm flipH="1">
            <a:off x="5694654" y="3277850"/>
            <a:ext cx="48600" cy="361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0" name="Shape 190"/>
          <p:cNvCxnSpPr>
            <a:stCxn id="183" idx="4"/>
            <a:endCxn id="185" idx="0"/>
          </p:cNvCxnSpPr>
          <p:nvPr/>
        </p:nvCxnSpPr>
        <p:spPr>
          <a:xfrm>
            <a:off x="5694554" y="2415350"/>
            <a:ext cx="48600" cy="429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1" name="Shape 191"/>
          <p:cNvSpPr txBox="1"/>
          <p:nvPr/>
        </p:nvSpPr>
        <p:spPr>
          <a:xfrm>
            <a:off x="350775" y="1446050"/>
            <a:ext cx="8132400" cy="3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68300" lvl="0" marL="457200" rtl="0">
              <a:spcBef>
                <a:spcPts val="600"/>
              </a:spcBef>
              <a:buClr>
                <a:schemeClr val="dk1"/>
              </a:buClr>
              <a:buSzPts val="2200"/>
              <a:buFont typeface="Arial"/>
              <a:buChar char="●"/>
            </a:pPr>
            <a:r>
              <a:rPr lang="en" sz="2200">
                <a:solidFill>
                  <a:schemeClr val="dk1"/>
                </a:solidFill>
              </a:rPr>
              <a:t>contains(“sam”): true, green node</a:t>
            </a:r>
          </a:p>
          <a:p>
            <a:pPr indent="-368300" lvl="0" marL="457200" rtl="0">
              <a:spcBef>
                <a:spcPts val="600"/>
              </a:spcBef>
              <a:buClr>
                <a:schemeClr val="dk1"/>
              </a:buClr>
              <a:buSzPts val="2200"/>
              <a:buFont typeface="Arial"/>
              <a:buChar char="●"/>
            </a:pPr>
            <a:r>
              <a:rPr lang="en" sz="2200">
                <a:solidFill>
                  <a:schemeClr val="dk1"/>
                </a:solidFill>
              </a:rPr>
              <a:t>contains(“sa”): false, white node </a:t>
            </a:r>
          </a:p>
          <a:p>
            <a:pPr indent="-368300" lvl="0" marL="457200" rtl="0">
              <a:spcBef>
                <a:spcPts val="600"/>
              </a:spcBef>
              <a:buClr>
                <a:schemeClr val="dk1"/>
              </a:buClr>
              <a:buSzPts val="2200"/>
              <a:buFont typeface="Arial"/>
              <a:buChar char="●"/>
            </a:pPr>
            <a:r>
              <a:rPr lang="en" sz="2200">
                <a:solidFill>
                  <a:schemeClr val="dk1"/>
                </a:solidFill>
              </a:rPr>
              <a:t>contains(“a”): true, green node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Search “miss” conditions:</a:t>
            </a:r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final node is white, or</a:t>
            </a:r>
          </a:p>
          <a:p>
            <a:pPr indent="-368300" lvl="0" marL="457200" rtl="0">
              <a:spcBef>
                <a:spcPts val="0"/>
              </a:spcBef>
              <a:buClr>
                <a:schemeClr val="dk1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fall off the tree (e.g. contains(“z”))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8" name="Shape 2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9" name="Shape 2789"/>
          <p:cNvSpPr txBox="1"/>
          <p:nvPr>
            <p:ph type="title"/>
          </p:nvPr>
        </p:nvSpPr>
        <p:spPr>
          <a:xfrm>
            <a:off x="311700" y="439750"/>
            <a:ext cx="1671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Heapify</a:t>
            </a:r>
          </a:p>
        </p:txBody>
      </p:sp>
      <p:sp>
        <p:nvSpPr>
          <p:cNvPr id="2790" name="Shape 2790"/>
          <p:cNvSpPr/>
          <p:nvPr/>
        </p:nvSpPr>
        <p:spPr>
          <a:xfrm>
            <a:off x="209150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1" name="Shape 2791"/>
          <p:cNvSpPr txBox="1"/>
          <p:nvPr/>
        </p:nvSpPr>
        <p:spPr>
          <a:xfrm>
            <a:off x="218257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792" name="Shape 2792"/>
          <p:cNvSpPr/>
          <p:nvPr/>
        </p:nvSpPr>
        <p:spPr>
          <a:xfrm>
            <a:off x="1595353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3" name="Shape 2793"/>
          <p:cNvSpPr txBox="1"/>
          <p:nvPr/>
        </p:nvSpPr>
        <p:spPr>
          <a:xfrm>
            <a:off x="168641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794" name="Shape 2794"/>
          <p:cNvSpPr/>
          <p:nvPr/>
        </p:nvSpPr>
        <p:spPr>
          <a:xfrm>
            <a:off x="2634209" y="1706826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5" name="Shape 2795"/>
          <p:cNvSpPr txBox="1"/>
          <p:nvPr/>
        </p:nvSpPr>
        <p:spPr>
          <a:xfrm>
            <a:off x="272527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796" name="Shape 2796"/>
          <p:cNvSpPr/>
          <p:nvPr/>
        </p:nvSpPr>
        <p:spPr>
          <a:xfrm>
            <a:off x="293282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7" name="Shape 2797"/>
          <p:cNvSpPr txBox="1"/>
          <p:nvPr/>
        </p:nvSpPr>
        <p:spPr>
          <a:xfrm>
            <a:off x="302386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798" name="Shape 2798"/>
          <p:cNvSpPr/>
          <p:nvPr/>
        </p:nvSpPr>
        <p:spPr>
          <a:xfrm>
            <a:off x="241029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9" name="Shape 2799"/>
          <p:cNvSpPr txBox="1"/>
          <p:nvPr/>
        </p:nvSpPr>
        <p:spPr>
          <a:xfrm>
            <a:off x="250133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800" name="Shape 2800"/>
          <p:cNvSpPr/>
          <p:nvPr/>
        </p:nvSpPr>
        <p:spPr>
          <a:xfrm>
            <a:off x="189016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01" name="Shape 2801"/>
          <p:cNvSpPr txBox="1"/>
          <p:nvPr/>
        </p:nvSpPr>
        <p:spPr>
          <a:xfrm>
            <a:off x="198120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802" name="Shape 2802"/>
          <p:cNvSpPr/>
          <p:nvPr/>
        </p:nvSpPr>
        <p:spPr>
          <a:xfrm>
            <a:off x="136085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03" name="Shape 2803"/>
          <p:cNvSpPr txBox="1"/>
          <p:nvPr/>
        </p:nvSpPr>
        <p:spPr>
          <a:xfrm>
            <a:off x="145866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2804" name="Shape 2804"/>
          <p:cNvCxnSpPr>
            <a:stCxn id="2790" idx="3"/>
            <a:endCxn id="2792" idx="7"/>
          </p:cNvCxnSpPr>
          <p:nvPr/>
        </p:nvCxnSpPr>
        <p:spPr>
          <a:xfrm flipH="1">
            <a:off x="198316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05" name="Shape 2805"/>
          <p:cNvCxnSpPr>
            <a:stCxn id="2790" idx="5"/>
            <a:endCxn id="2794" idx="1"/>
          </p:cNvCxnSpPr>
          <p:nvPr/>
        </p:nvCxnSpPr>
        <p:spPr>
          <a:xfrm>
            <a:off x="247944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06" name="Shape 2806"/>
          <p:cNvCxnSpPr>
            <a:endCxn id="2802" idx="0"/>
          </p:cNvCxnSpPr>
          <p:nvPr/>
        </p:nvCxnSpPr>
        <p:spPr>
          <a:xfrm flipH="1">
            <a:off x="158810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07" name="Shape 2807"/>
          <p:cNvCxnSpPr>
            <a:endCxn id="2800" idx="0"/>
          </p:cNvCxnSpPr>
          <p:nvPr/>
        </p:nvCxnSpPr>
        <p:spPr>
          <a:xfrm>
            <a:off x="191551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08" name="Shape 2808"/>
          <p:cNvCxnSpPr>
            <a:endCxn id="2798" idx="0"/>
          </p:cNvCxnSpPr>
          <p:nvPr/>
        </p:nvCxnSpPr>
        <p:spPr>
          <a:xfrm flipH="1">
            <a:off x="263754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09" name="Shape 2809"/>
          <p:cNvCxnSpPr>
            <a:endCxn id="2796" idx="0"/>
          </p:cNvCxnSpPr>
          <p:nvPr/>
        </p:nvCxnSpPr>
        <p:spPr>
          <a:xfrm>
            <a:off x="296477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2810" name="Shape 2810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2811" name="Shape 2811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812" name="Shape 2812"/>
            <p:cNvCxnSpPr>
              <a:endCxn id="2811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813" name="Shape 2813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814" name="Shape 2814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2815" name="Shape 2815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2816" name="Shape 2816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817" name="Shape 2817"/>
            <p:cNvCxnSpPr>
              <a:endCxn id="2816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818" name="Shape 2818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819" name="Shape 2819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2820" name="Shape 2820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821" name="Shape 2821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822" name="Shape 2822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2823" name="Shape 2823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2824" name="Shape 2824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825" name="Shape 2825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826" name="Shape 2826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827" name="Shape 2827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28" name="Shape 2828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2" name="Shape 2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3" name="Shape 2833"/>
          <p:cNvSpPr txBox="1"/>
          <p:nvPr>
            <p:ph type="title"/>
          </p:nvPr>
        </p:nvSpPr>
        <p:spPr>
          <a:xfrm>
            <a:off x="311700" y="439750"/>
            <a:ext cx="1671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Heapify</a:t>
            </a:r>
          </a:p>
        </p:txBody>
      </p:sp>
      <p:sp>
        <p:nvSpPr>
          <p:cNvPr id="2834" name="Shape 2834"/>
          <p:cNvSpPr/>
          <p:nvPr/>
        </p:nvSpPr>
        <p:spPr>
          <a:xfrm>
            <a:off x="209150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5" name="Shape 2835"/>
          <p:cNvSpPr txBox="1"/>
          <p:nvPr/>
        </p:nvSpPr>
        <p:spPr>
          <a:xfrm>
            <a:off x="218257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836" name="Shape 2836"/>
          <p:cNvSpPr/>
          <p:nvPr/>
        </p:nvSpPr>
        <p:spPr>
          <a:xfrm>
            <a:off x="1595353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7" name="Shape 2837"/>
          <p:cNvSpPr txBox="1"/>
          <p:nvPr/>
        </p:nvSpPr>
        <p:spPr>
          <a:xfrm>
            <a:off x="168641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838" name="Shape 2838"/>
          <p:cNvSpPr/>
          <p:nvPr/>
        </p:nvSpPr>
        <p:spPr>
          <a:xfrm>
            <a:off x="2634209" y="1706826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9" name="Shape 2839"/>
          <p:cNvSpPr txBox="1"/>
          <p:nvPr/>
        </p:nvSpPr>
        <p:spPr>
          <a:xfrm>
            <a:off x="272527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840" name="Shape 2840"/>
          <p:cNvSpPr/>
          <p:nvPr/>
        </p:nvSpPr>
        <p:spPr>
          <a:xfrm>
            <a:off x="293282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41" name="Shape 2841"/>
          <p:cNvSpPr txBox="1"/>
          <p:nvPr/>
        </p:nvSpPr>
        <p:spPr>
          <a:xfrm>
            <a:off x="302386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842" name="Shape 2842"/>
          <p:cNvSpPr/>
          <p:nvPr/>
        </p:nvSpPr>
        <p:spPr>
          <a:xfrm>
            <a:off x="241029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43" name="Shape 2843"/>
          <p:cNvSpPr txBox="1"/>
          <p:nvPr/>
        </p:nvSpPr>
        <p:spPr>
          <a:xfrm>
            <a:off x="250133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844" name="Shape 2844"/>
          <p:cNvSpPr/>
          <p:nvPr/>
        </p:nvSpPr>
        <p:spPr>
          <a:xfrm>
            <a:off x="189016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45" name="Shape 2845"/>
          <p:cNvSpPr txBox="1"/>
          <p:nvPr/>
        </p:nvSpPr>
        <p:spPr>
          <a:xfrm>
            <a:off x="198120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846" name="Shape 2846"/>
          <p:cNvSpPr/>
          <p:nvPr/>
        </p:nvSpPr>
        <p:spPr>
          <a:xfrm>
            <a:off x="136085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47" name="Shape 2847"/>
          <p:cNvSpPr txBox="1"/>
          <p:nvPr/>
        </p:nvSpPr>
        <p:spPr>
          <a:xfrm>
            <a:off x="145866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2848" name="Shape 2848"/>
          <p:cNvCxnSpPr>
            <a:stCxn id="2834" idx="3"/>
            <a:endCxn id="2836" idx="7"/>
          </p:cNvCxnSpPr>
          <p:nvPr/>
        </p:nvCxnSpPr>
        <p:spPr>
          <a:xfrm flipH="1">
            <a:off x="198316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49" name="Shape 2849"/>
          <p:cNvCxnSpPr>
            <a:stCxn id="2834" idx="5"/>
            <a:endCxn id="2838" idx="1"/>
          </p:cNvCxnSpPr>
          <p:nvPr/>
        </p:nvCxnSpPr>
        <p:spPr>
          <a:xfrm>
            <a:off x="247944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50" name="Shape 2850"/>
          <p:cNvCxnSpPr>
            <a:endCxn id="2846" idx="0"/>
          </p:cNvCxnSpPr>
          <p:nvPr/>
        </p:nvCxnSpPr>
        <p:spPr>
          <a:xfrm flipH="1">
            <a:off x="158810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51" name="Shape 2851"/>
          <p:cNvCxnSpPr>
            <a:endCxn id="2844" idx="0"/>
          </p:cNvCxnSpPr>
          <p:nvPr/>
        </p:nvCxnSpPr>
        <p:spPr>
          <a:xfrm>
            <a:off x="191551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52" name="Shape 2852"/>
          <p:cNvCxnSpPr>
            <a:endCxn id="2842" idx="0"/>
          </p:cNvCxnSpPr>
          <p:nvPr/>
        </p:nvCxnSpPr>
        <p:spPr>
          <a:xfrm flipH="1">
            <a:off x="263754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53" name="Shape 2853"/>
          <p:cNvCxnSpPr>
            <a:endCxn id="2840" idx="0"/>
          </p:cNvCxnSpPr>
          <p:nvPr/>
        </p:nvCxnSpPr>
        <p:spPr>
          <a:xfrm>
            <a:off x="296477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854" name="Shape 2854"/>
          <p:cNvSpPr/>
          <p:nvPr/>
        </p:nvSpPr>
        <p:spPr>
          <a:xfrm>
            <a:off x="429365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5" name="Shape 2855"/>
          <p:cNvSpPr txBox="1"/>
          <p:nvPr/>
        </p:nvSpPr>
        <p:spPr>
          <a:xfrm>
            <a:off x="438472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856" name="Shape 2856"/>
          <p:cNvSpPr/>
          <p:nvPr/>
        </p:nvSpPr>
        <p:spPr>
          <a:xfrm>
            <a:off x="3797503" y="17008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7" name="Shape 2857"/>
          <p:cNvSpPr txBox="1"/>
          <p:nvPr/>
        </p:nvSpPr>
        <p:spPr>
          <a:xfrm>
            <a:off x="388856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858" name="Shape 2858"/>
          <p:cNvSpPr/>
          <p:nvPr/>
        </p:nvSpPr>
        <p:spPr>
          <a:xfrm>
            <a:off x="4836359" y="1706826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9" name="Shape 2859"/>
          <p:cNvSpPr txBox="1"/>
          <p:nvPr/>
        </p:nvSpPr>
        <p:spPr>
          <a:xfrm>
            <a:off x="492742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860" name="Shape 2860"/>
          <p:cNvSpPr/>
          <p:nvPr/>
        </p:nvSpPr>
        <p:spPr>
          <a:xfrm>
            <a:off x="513497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1" name="Shape 2861"/>
          <p:cNvSpPr txBox="1"/>
          <p:nvPr/>
        </p:nvSpPr>
        <p:spPr>
          <a:xfrm>
            <a:off x="522601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862" name="Shape 2862"/>
          <p:cNvSpPr/>
          <p:nvPr/>
        </p:nvSpPr>
        <p:spPr>
          <a:xfrm>
            <a:off x="4612441" y="2454898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3" name="Shape 2863"/>
          <p:cNvSpPr txBox="1"/>
          <p:nvPr/>
        </p:nvSpPr>
        <p:spPr>
          <a:xfrm>
            <a:off x="470348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864" name="Shape 2864"/>
          <p:cNvSpPr/>
          <p:nvPr/>
        </p:nvSpPr>
        <p:spPr>
          <a:xfrm>
            <a:off x="409231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5" name="Shape 2865"/>
          <p:cNvSpPr txBox="1"/>
          <p:nvPr/>
        </p:nvSpPr>
        <p:spPr>
          <a:xfrm>
            <a:off x="418335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866" name="Shape 2866"/>
          <p:cNvSpPr/>
          <p:nvPr/>
        </p:nvSpPr>
        <p:spPr>
          <a:xfrm>
            <a:off x="356300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7" name="Shape 2867"/>
          <p:cNvSpPr txBox="1"/>
          <p:nvPr/>
        </p:nvSpPr>
        <p:spPr>
          <a:xfrm>
            <a:off x="366081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2868" name="Shape 2868"/>
          <p:cNvCxnSpPr>
            <a:stCxn id="2854" idx="3"/>
            <a:endCxn id="2856" idx="7"/>
          </p:cNvCxnSpPr>
          <p:nvPr/>
        </p:nvCxnSpPr>
        <p:spPr>
          <a:xfrm flipH="1">
            <a:off x="418531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69" name="Shape 2869"/>
          <p:cNvCxnSpPr>
            <a:stCxn id="2854" idx="5"/>
            <a:endCxn id="2858" idx="1"/>
          </p:cNvCxnSpPr>
          <p:nvPr/>
        </p:nvCxnSpPr>
        <p:spPr>
          <a:xfrm>
            <a:off x="468159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2870" name="Shape 2870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2871" name="Shape 2871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872" name="Shape 2872"/>
            <p:cNvCxnSpPr>
              <a:endCxn id="2871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873" name="Shape 2873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874" name="Shape 2874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2875" name="Shape 2875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2876" name="Shape 2876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877" name="Shape 2877"/>
            <p:cNvCxnSpPr>
              <a:endCxn id="2876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878" name="Shape 2878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879" name="Shape 2879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2880" name="Shape 2880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881" name="Shape 2881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882" name="Shape 2882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883" name="Shape 2883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2884" name="Shape 2884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885" name="Shape 2885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886" name="Shape 2886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887" name="Shape 2887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88" name="Shape 2888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89" name="Shape 2889"/>
          <p:cNvCxnSpPr>
            <a:endCxn id="2866" idx="0"/>
          </p:cNvCxnSpPr>
          <p:nvPr/>
        </p:nvCxnSpPr>
        <p:spPr>
          <a:xfrm flipH="1">
            <a:off x="379025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90" name="Shape 2890"/>
          <p:cNvCxnSpPr>
            <a:endCxn id="2864" idx="0"/>
          </p:cNvCxnSpPr>
          <p:nvPr/>
        </p:nvCxnSpPr>
        <p:spPr>
          <a:xfrm>
            <a:off x="411766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91" name="Shape 2891"/>
          <p:cNvCxnSpPr>
            <a:endCxn id="2862" idx="0"/>
          </p:cNvCxnSpPr>
          <p:nvPr/>
        </p:nvCxnSpPr>
        <p:spPr>
          <a:xfrm flipH="1">
            <a:off x="483969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92" name="Shape 2892"/>
          <p:cNvCxnSpPr>
            <a:endCxn id="2860" idx="0"/>
          </p:cNvCxnSpPr>
          <p:nvPr/>
        </p:nvCxnSpPr>
        <p:spPr>
          <a:xfrm>
            <a:off x="516692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893" name="Shape 2893"/>
          <p:cNvSpPr/>
          <p:nvPr/>
        </p:nvSpPr>
        <p:spPr>
          <a:xfrm rot="-6962846">
            <a:off x="2296602" y="2023399"/>
            <a:ext cx="456259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7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Shape 2898"/>
          <p:cNvSpPr txBox="1"/>
          <p:nvPr>
            <p:ph type="title"/>
          </p:nvPr>
        </p:nvSpPr>
        <p:spPr>
          <a:xfrm>
            <a:off x="311700" y="439750"/>
            <a:ext cx="1671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Heapify</a:t>
            </a:r>
          </a:p>
        </p:txBody>
      </p:sp>
      <p:sp>
        <p:nvSpPr>
          <p:cNvPr id="2899" name="Shape 2899"/>
          <p:cNvSpPr/>
          <p:nvPr/>
        </p:nvSpPr>
        <p:spPr>
          <a:xfrm>
            <a:off x="209150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00" name="Shape 2900"/>
          <p:cNvSpPr txBox="1"/>
          <p:nvPr/>
        </p:nvSpPr>
        <p:spPr>
          <a:xfrm>
            <a:off x="218257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901" name="Shape 2901"/>
          <p:cNvSpPr/>
          <p:nvPr/>
        </p:nvSpPr>
        <p:spPr>
          <a:xfrm>
            <a:off x="1595353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02" name="Shape 2902"/>
          <p:cNvSpPr txBox="1"/>
          <p:nvPr/>
        </p:nvSpPr>
        <p:spPr>
          <a:xfrm>
            <a:off x="168641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903" name="Shape 2903"/>
          <p:cNvSpPr/>
          <p:nvPr/>
        </p:nvSpPr>
        <p:spPr>
          <a:xfrm>
            <a:off x="2634209" y="1706826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04" name="Shape 2904"/>
          <p:cNvSpPr txBox="1"/>
          <p:nvPr/>
        </p:nvSpPr>
        <p:spPr>
          <a:xfrm>
            <a:off x="272527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905" name="Shape 2905"/>
          <p:cNvSpPr/>
          <p:nvPr/>
        </p:nvSpPr>
        <p:spPr>
          <a:xfrm>
            <a:off x="293282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06" name="Shape 2906"/>
          <p:cNvSpPr txBox="1"/>
          <p:nvPr/>
        </p:nvSpPr>
        <p:spPr>
          <a:xfrm>
            <a:off x="302386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907" name="Shape 2907"/>
          <p:cNvSpPr/>
          <p:nvPr/>
        </p:nvSpPr>
        <p:spPr>
          <a:xfrm>
            <a:off x="241029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08" name="Shape 2908"/>
          <p:cNvSpPr txBox="1"/>
          <p:nvPr/>
        </p:nvSpPr>
        <p:spPr>
          <a:xfrm>
            <a:off x="250133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909" name="Shape 2909"/>
          <p:cNvSpPr/>
          <p:nvPr/>
        </p:nvSpPr>
        <p:spPr>
          <a:xfrm>
            <a:off x="189016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0" name="Shape 2910"/>
          <p:cNvSpPr txBox="1"/>
          <p:nvPr/>
        </p:nvSpPr>
        <p:spPr>
          <a:xfrm>
            <a:off x="198120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911" name="Shape 2911"/>
          <p:cNvSpPr/>
          <p:nvPr/>
        </p:nvSpPr>
        <p:spPr>
          <a:xfrm>
            <a:off x="136085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2" name="Shape 2912"/>
          <p:cNvSpPr txBox="1"/>
          <p:nvPr/>
        </p:nvSpPr>
        <p:spPr>
          <a:xfrm>
            <a:off x="145866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2913" name="Shape 2913"/>
          <p:cNvCxnSpPr>
            <a:stCxn id="2899" idx="3"/>
            <a:endCxn id="2901" idx="7"/>
          </p:cNvCxnSpPr>
          <p:nvPr/>
        </p:nvCxnSpPr>
        <p:spPr>
          <a:xfrm flipH="1">
            <a:off x="198316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14" name="Shape 2914"/>
          <p:cNvCxnSpPr>
            <a:stCxn id="2899" idx="5"/>
            <a:endCxn id="2903" idx="1"/>
          </p:cNvCxnSpPr>
          <p:nvPr/>
        </p:nvCxnSpPr>
        <p:spPr>
          <a:xfrm>
            <a:off x="247944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15" name="Shape 2915"/>
          <p:cNvCxnSpPr>
            <a:endCxn id="2911" idx="0"/>
          </p:cNvCxnSpPr>
          <p:nvPr/>
        </p:nvCxnSpPr>
        <p:spPr>
          <a:xfrm flipH="1">
            <a:off x="158810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16" name="Shape 2916"/>
          <p:cNvCxnSpPr>
            <a:endCxn id="2909" idx="0"/>
          </p:cNvCxnSpPr>
          <p:nvPr/>
        </p:nvCxnSpPr>
        <p:spPr>
          <a:xfrm>
            <a:off x="191551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17" name="Shape 2917"/>
          <p:cNvCxnSpPr>
            <a:endCxn id="2907" idx="0"/>
          </p:cNvCxnSpPr>
          <p:nvPr/>
        </p:nvCxnSpPr>
        <p:spPr>
          <a:xfrm flipH="1">
            <a:off x="263754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18" name="Shape 2918"/>
          <p:cNvCxnSpPr>
            <a:endCxn id="2905" idx="0"/>
          </p:cNvCxnSpPr>
          <p:nvPr/>
        </p:nvCxnSpPr>
        <p:spPr>
          <a:xfrm>
            <a:off x="296477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919" name="Shape 2919"/>
          <p:cNvSpPr/>
          <p:nvPr/>
        </p:nvSpPr>
        <p:spPr>
          <a:xfrm>
            <a:off x="429365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0" name="Shape 2920"/>
          <p:cNvSpPr txBox="1"/>
          <p:nvPr/>
        </p:nvSpPr>
        <p:spPr>
          <a:xfrm>
            <a:off x="438472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921" name="Shape 2921"/>
          <p:cNvSpPr/>
          <p:nvPr/>
        </p:nvSpPr>
        <p:spPr>
          <a:xfrm>
            <a:off x="3797503" y="170085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2" name="Shape 2922"/>
          <p:cNvSpPr txBox="1"/>
          <p:nvPr/>
        </p:nvSpPr>
        <p:spPr>
          <a:xfrm>
            <a:off x="388856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923" name="Shape 2923"/>
          <p:cNvSpPr/>
          <p:nvPr/>
        </p:nvSpPr>
        <p:spPr>
          <a:xfrm>
            <a:off x="4836359" y="1706826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4" name="Shape 2924"/>
          <p:cNvSpPr txBox="1"/>
          <p:nvPr/>
        </p:nvSpPr>
        <p:spPr>
          <a:xfrm>
            <a:off x="492742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925" name="Shape 2925"/>
          <p:cNvSpPr/>
          <p:nvPr/>
        </p:nvSpPr>
        <p:spPr>
          <a:xfrm>
            <a:off x="513497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6" name="Shape 2926"/>
          <p:cNvSpPr txBox="1"/>
          <p:nvPr/>
        </p:nvSpPr>
        <p:spPr>
          <a:xfrm>
            <a:off x="522601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927" name="Shape 2927"/>
          <p:cNvSpPr/>
          <p:nvPr/>
        </p:nvSpPr>
        <p:spPr>
          <a:xfrm>
            <a:off x="4612441" y="2454898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8" name="Shape 2928"/>
          <p:cNvSpPr txBox="1"/>
          <p:nvPr/>
        </p:nvSpPr>
        <p:spPr>
          <a:xfrm>
            <a:off x="470348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929" name="Shape 2929"/>
          <p:cNvSpPr/>
          <p:nvPr/>
        </p:nvSpPr>
        <p:spPr>
          <a:xfrm>
            <a:off x="409231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0" name="Shape 2930"/>
          <p:cNvSpPr txBox="1"/>
          <p:nvPr/>
        </p:nvSpPr>
        <p:spPr>
          <a:xfrm>
            <a:off x="418335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931" name="Shape 2931"/>
          <p:cNvSpPr/>
          <p:nvPr/>
        </p:nvSpPr>
        <p:spPr>
          <a:xfrm>
            <a:off x="356300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2" name="Shape 2932"/>
          <p:cNvSpPr txBox="1"/>
          <p:nvPr/>
        </p:nvSpPr>
        <p:spPr>
          <a:xfrm>
            <a:off x="366081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2933" name="Shape 2933"/>
          <p:cNvCxnSpPr>
            <a:stCxn id="2919" idx="3"/>
            <a:endCxn id="2921" idx="7"/>
          </p:cNvCxnSpPr>
          <p:nvPr/>
        </p:nvCxnSpPr>
        <p:spPr>
          <a:xfrm flipH="1">
            <a:off x="418531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34" name="Shape 2934"/>
          <p:cNvCxnSpPr>
            <a:stCxn id="2919" idx="5"/>
            <a:endCxn id="2923" idx="1"/>
          </p:cNvCxnSpPr>
          <p:nvPr/>
        </p:nvCxnSpPr>
        <p:spPr>
          <a:xfrm>
            <a:off x="468159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2935" name="Shape 2935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2936" name="Shape 2936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937" name="Shape 2937"/>
            <p:cNvCxnSpPr>
              <a:endCxn id="2936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938" name="Shape 2938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939" name="Shape 2939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2940" name="Shape 2940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2941" name="Shape 2941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942" name="Shape 2942"/>
            <p:cNvCxnSpPr>
              <a:endCxn id="2941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943" name="Shape 2943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944" name="Shape 2944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2945" name="Shape 2945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946" name="Shape 2946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2947" name="Shape 2947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948" name="Shape 2948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2949" name="Shape 2949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950" name="Shape 2950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951" name="Shape 2951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2952" name="Shape 2952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53" name="Shape 2953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54" name="Shape 2954"/>
          <p:cNvCxnSpPr>
            <a:endCxn id="2931" idx="0"/>
          </p:cNvCxnSpPr>
          <p:nvPr/>
        </p:nvCxnSpPr>
        <p:spPr>
          <a:xfrm flipH="1">
            <a:off x="379025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55" name="Shape 2955"/>
          <p:cNvCxnSpPr>
            <a:endCxn id="2929" idx="0"/>
          </p:cNvCxnSpPr>
          <p:nvPr/>
        </p:nvCxnSpPr>
        <p:spPr>
          <a:xfrm>
            <a:off x="411766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56" name="Shape 2956"/>
          <p:cNvCxnSpPr>
            <a:endCxn id="2927" idx="0"/>
          </p:cNvCxnSpPr>
          <p:nvPr/>
        </p:nvCxnSpPr>
        <p:spPr>
          <a:xfrm flipH="1">
            <a:off x="483969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57" name="Shape 2957"/>
          <p:cNvCxnSpPr>
            <a:endCxn id="2925" idx="0"/>
          </p:cNvCxnSpPr>
          <p:nvPr/>
        </p:nvCxnSpPr>
        <p:spPr>
          <a:xfrm>
            <a:off x="516692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958" name="Shape 2958"/>
          <p:cNvSpPr/>
          <p:nvPr/>
        </p:nvSpPr>
        <p:spPr>
          <a:xfrm rot="-6962846">
            <a:off x="2296602" y="2023399"/>
            <a:ext cx="456259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2" name="Shape 2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3" name="Shape 2963"/>
          <p:cNvSpPr txBox="1"/>
          <p:nvPr>
            <p:ph type="title"/>
          </p:nvPr>
        </p:nvSpPr>
        <p:spPr>
          <a:xfrm>
            <a:off x="311700" y="439750"/>
            <a:ext cx="1671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Heapify</a:t>
            </a:r>
          </a:p>
        </p:txBody>
      </p:sp>
      <p:sp>
        <p:nvSpPr>
          <p:cNvPr id="2964" name="Shape 2964"/>
          <p:cNvSpPr/>
          <p:nvPr/>
        </p:nvSpPr>
        <p:spPr>
          <a:xfrm>
            <a:off x="209150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65" name="Shape 2965"/>
          <p:cNvSpPr txBox="1"/>
          <p:nvPr/>
        </p:nvSpPr>
        <p:spPr>
          <a:xfrm>
            <a:off x="218257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966" name="Shape 2966"/>
          <p:cNvSpPr/>
          <p:nvPr/>
        </p:nvSpPr>
        <p:spPr>
          <a:xfrm>
            <a:off x="1595353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67" name="Shape 2967"/>
          <p:cNvSpPr txBox="1"/>
          <p:nvPr/>
        </p:nvSpPr>
        <p:spPr>
          <a:xfrm>
            <a:off x="168641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968" name="Shape 2968"/>
          <p:cNvSpPr/>
          <p:nvPr/>
        </p:nvSpPr>
        <p:spPr>
          <a:xfrm>
            <a:off x="2634209" y="1706826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69" name="Shape 2969"/>
          <p:cNvSpPr txBox="1"/>
          <p:nvPr/>
        </p:nvSpPr>
        <p:spPr>
          <a:xfrm>
            <a:off x="272527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970" name="Shape 2970"/>
          <p:cNvSpPr/>
          <p:nvPr/>
        </p:nvSpPr>
        <p:spPr>
          <a:xfrm>
            <a:off x="293282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1" name="Shape 2971"/>
          <p:cNvSpPr txBox="1"/>
          <p:nvPr/>
        </p:nvSpPr>
        <p:spPr>
          <a:xfrm>
            <a:off x="302386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972" name="Shape 2972"/>
          <p:cNvSpPr/>
          <p:nvPr/>
        </p:nvSpPr>
        <p:spPr>
          <a:xfrm>
            <a:off x="241029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3" name="Shape 2973"/>
          <p:cNvSpPr txBox="1"/>
          <p:nvPr/>
        </p:nvSpPr>
        <p:spPr>
          <a:xfrm>
            <a:off x="250133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974" name="Shape 2974"/>
          <p:cNvSpPr/>
          <p:nvPr/>
        </p:nvSpPr>
        <p:spPr>
          <a:xfrm>
            <a:off x="189016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5" name="Shape 2975"/>
          <p:cNvSpPr txBox="1"/>
          <p:nvPr/>
        </p:nvSpPr>
        <p:spPr>
          <a:xfrm>
            <a:off x="198120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976" name="Shape 2976"/>
          <p:cNvSpPr/>
          <p:nvPr/>
        </p:nvSpPr>
        <p:spPr>
          <a:xfrm>
            <a:off x="136085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7" name="Shape 2977"/>
          <p:cNvSpPr txBox="1"/>
          <p:nvPr/>
        </p:nvSpPr>
        <p:spPr>
          <a:xfrm>
            <a:off x="145866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2978" name="Shape 2978"/>
          <p:cNvCxnSpPr>
            <a:stCxn id="2964" idx="3"/>
            <a:endCxn id="2966" idx="7"/>
          </p:cNvCxnSpPr>
          <p:nvPr/>
        </p:nvCxnSpPr>
        <p:spPr>
          <a:xfrm flipH="1">
            <a:off x="198316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79" name="Shape 2979"/>
          <p:cNvCxnSpPr>
            <a:stCxn id="2964" idx="5"/>
            <a:endCxn id="2968" idx="1"/>
          </p:cNvCxnSpPr>
          <p:nvPr/>
        </p:nvCxnSpPr>
        <p:spPr>
          <a:xfrm>
            <a:off x="247944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80" name="Shape 2980"/>
          <p:cNvCxnSpPr>
            <a:endCxn id="2976" idx="0"/>
          </p:cNvCxnSpPr>
          <p:nvPr/>
        </p:nvCxnSpPr>
        <p:spPr>
          <a:xfrm flipH="1">
            <a:off x="158810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81" name="Shape 2981"/>
          <p:cNvCxnSpPr>
            <a:endCxn id="2974" idx="0"/>
          </p:cNvCxnSpPr>
          <p:nvPr/>
        </p:nvCxnSpPr>
        <p:spPr>
          <a:xfrm>
            <a:off x="191551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82" name="Shape 2982"/>
          <p:cNvCxnSpPr>
            <a:endCxn id="2972" idx="0"/>
          </p:cNvCxnSpPr>
          <p:nvPr/>
        </p:nvCxnSpPr>
        <p:spPr>
          <a:xfrm flipH="1">
            <a:off x="263754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83" name="Shape 2983"/>
          <p:cNvCxnSpPr>
            <a:endCxn id="2970" idx="0"/>
          </p:cNvCxnSpPr>
          <p:nvPr/>
        </p:nvCxnSpPr>
        <p:spPr>
          <a:xfrm>
            <a:off x="296477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984" name="Shape 2984"/>
          <p:cNvSpPr/>
          <p:nvPr/>
        </p:nvSpPr>
        <p:spPr>
          <a:xfrm>
            <a:off x="429365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85" name="Shape 2985"/>
          <p:cNvSpPr txBox="1"/>
          <p:nvPr/>
        </p:nvSpPr>
        <p:spPr>
          <a:xfrm>
            <a:off x="438472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986" name="Shape 2986"/>
          <p:cNvSpPr/>
          <p:nvPr/>
        </p:nvSpPr>
        <p:spPr>
          <a:xfrm>
            <a:off x="3797503" y="170085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87" name="Shape 2987"/>
          <p:cNvSpPr txBox="1"/>
          <p:nvPr/>
        </p:nvSpPr>
        <p:spPr>
          <a:xfrm>
            <a:off x="388856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988" name="Shape 2988"/>
          <p:cNvSpPr/>
          <p:nvPr/>
        </p:nvSpPr>
        <p:spPr>
          <a:xfrm>
            <a:off x="4836359" y="17068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89" name="Shape 2989"/>
          <p:cNvSpPr txBox="1"/>
          <p:nvPr/>
        </p:nvSpPr>
        <p:spPr>
          <a:xfrm>
            <a:off x="492742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990" name="Shape 2990"/>
          <p:cNvSpPr/>
          <p:nvPr/>
        </p:nvSpPr>
        <p:spPr>
          <a:xfrm>
            <a:off x="513497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1" name="Shape 2991"/>
          <p:cNvSpPr txBox="1"/>
          <p:nvPr/>
        </p:nvSpPr>
        <p:spPr>
          <a:xfrm>
            <a:off x="522601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992" name="Shape 2992"/>
          <p:cNvSpPr/>
          <p:nvPr/>
        </p:nvSpPr>
        <p:spPr>
          <a:xfrm>
            <a:off x="461244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3" name="Shape 2993"/>
          <p:cNvSpPr txBox="1"/>
          <p:nvPr/>
        </p:nvSpPr>
        <p:spPr>
          <a:xfrm>
            <a:off x="470348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2994" name="Shape 2994"/>
          <p:cNvSpPr/>
          <p:nvPr/>
        </p:nvSpPr>
        <p:spPr>
          <a:xfrm>
            <a:off x="409231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5" name="Shape 2995"/>
          <p:cNvSpPr txBox="1"/>
          <p:nvPr/>
        </p:nvSpPr>
        <p:spPr>
          <a:xfrm>
            <a:off x="418335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996" name="Shape 2996"/>
          <p:cNvSpPr/>
          <p:nvPr/>
        </p:nvSpPr>
        <p:spPr>
          <a:xfrm>
            <a:off x="356300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7" name="Shape 2997"/>
          <p:cNvSpPr txBox="1"/>
          <p:nvPr/>
        </p:nvSpPr>
        <p:spPr>
          <a:xfrm>
            <a:off x="366081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2998" name="Shape 2998"/>
          <p:cNvCxnSpPr>
            <a:stCxn id="2984" idx="3"/>
            <a:endCxn id="2986" idx="7"/>
          </p:cNvCxnSpPr>
          <p:nvPr/>
        </p:nvCxnSpPr>
        <p:spPr>
          <a:xfrm flipH="1">
            <a:off x="418531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99" name="Shape 2999"/>
          <p:cNvCxnSpPr>
            <a:stCxn id="2984" idx="5"/>
            <a:endCxn id="2988" idx="1"/>
          </p:cNvCxnSpPr>
          <p:nvPr/>
        </p:nvCxnSpPr>
        <p:spPr>
          <a:xfrm>
            <a:off x="468159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000" name="Shape 3000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001" name="Shape 3001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002" name="Shape 3002"/>
            <p:cNvCxnSpPr>
              <a:endCxn id="3001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003" name="Shape 3003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004" name="Shape 3004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005" name="Shape 3005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006" name="Shape 3006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007" name="Shape 3007"/>
            <p:cNvCxnSpPr>
              <a:endCxn id="3006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008" name="Shape 3008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009" name="Shape 3009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010" name="Shape 3010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011" name="Shape 3011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012" name="Shape 3012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013" name="Shape 3013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014" name="Shape 3014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015" name="Shape 3015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016" name="Shape 3016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017" name="Shape 3017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18" name="Shape 3018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19" name="Shape 3019"/>
          <p:cNvCxnSpPr>
            <a:endCxn id="2996" idx="0"/>
          </p:cNvCxnSpPr>
          <p:nvPr/>
        </p:nvCxnSpPr>
        <p:spPr>
          <a:xfrm flipH="1">
            <a:off x="379025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20" name="Shape 3020"/>
          <p:cNvCxnSpPr>
            <a:endCxn id="2994" idx="0"/>
          </p:cNvCxnSpPr>
          <p:nvPr/>
        </p:nvCxnSpPr>
        <p:spPr>
          <a:xfrm>
            <a:off x="411766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21" name="Shape 3021"/>
          <p:cNvCxnSpPr>
            <a:endCxn id="2992" idx="0"/>
          </p:cNvCxnSpPr>
          <p:nvPr/>
        </p:nvCxnSpPr>
        <p:spPr>
          <a:xfrm flipH="1">
            <a:off x="483969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22" name="Shape 3022"/>
          <p:cNvCxnSpPr>
            <a:endCxn id="2990" idx="0"/>
          </p:cNvCxnSpPr>
          <p:nvPr/>
        </p:nvCxnSpPr>
        <p:spPr>
          <a:xfrm>
            <a:off x="516692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023" name="Shape 3023"/>
          <p:cNvSpPr/>
          <p:nvPr/>
        </p:nvSpPr>
        <p:spPr>
          <a:xfrm>
            <a:off x="6487343" y="1124725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24" name="Shape 3024"/>
          <p:cNvSpPr txBox="1"/>
          <p:nvPr/>
        </p:nvSpPr>
        <p:spPr>
          <a:xfrm>
            <a:off x="6578409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025" name="Shape 3025"/>
          <p:cNvSpPr/>
          <p:nvPr/>
        </p:nvSpPr>
        <p:spPr>
          <a:xfrm>
            <a:off x="5991190" y="170085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26" name="Shape 3026"/>
          <p:cNvSpPr txBox="1"/>
          <p:nvPr/>
        </p:nvSpPr>
        <p:spPr>
          <a:xfrm>
            <a:off x="6082256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027" name="Shape 3027"/>
          <p:cNvSpPr/>
          <p:nvPr/>
        </p:nvSpPr>
        <p:spPr>
          <a:xfrm>
            <a:off x="7030046" y="17068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28" name="Shape 3028"/>
          <p:cNvSpPr txBox="1"/>
          <p:nvPr/>
        </p:nvSpPr>
        <p:spPr>
          <a:xfrm>
            <a:off x="7121112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029" name="Shape 3029"/>
          <p:cNvSpPr/>
          <p:nvPr/>
        </p:nvSpPr>
        <p:spPr>
          <a:xfrm>
            <a:off x="7328662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0" name="Shape 3030"/>
          <p:cNvSpPr txBox="1"/>
          <p:nvPr/>
        </p:nvSpPr>
        <p:spPr>
          <a:xfrm>
            <a:off x="741970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031" name="Shape 3031"/>
          <p:cNvSpPr/>
          <p:nvPr/>
        </p:nvSpPr>
        <p:spPr>
          <a:xfrm>
            <a:off x="6806129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2" name="Shape 3032"/>
          <p:cNvSpPr txBox="1"/>
          <p:nvPr/>
        </p:nvSpPr>
        <p:spPr>
          <a:xfrm>
            <a:off x="6897169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033" name="Shape 3033"/>
          <p:cNvSpPr/>
          <p:nvPr/>
        </p:nvSpPr>
        <p:spPr>
          <a:xfrm>
            <a:off x="6285999" y="2451923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4" name="Shape 3034"/>
          <p:cNvSpPr txBox="1"/>
          <p:nvPr/>
        </p:nvSpPr>
        <p:spPr>
          <a:xfrm>
            <a:off x="6377040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035" name="Shape 3035"/>
          <p:cNvSpPr/>
          <p:nvPr/>
        </p:nvSpPr>
        <p:spPr>
          <a:xfrm>
            <a:off x="5756691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6" name="Shape 3036"/>
          <p:cNvSpPr txBox="1"/>
          <p:nvPr/>
        </p:nvSpPr>
        <p:spPr>
          <a:xfrm>
            <a:off x="5854507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037" name="Shape 3037"/>
          <p:cNvCxnSpPr>
            <a:stCxn id="3023" idx="3"/>
            <a:endCxn id="3025" idx="7"/>
          </p:cNvCxnSpPr>
          <p:nvPr/>
        </p:nvCxnSpPr>
        <p:spPr>
          <a:xfrm flipH="1">
            <a:off x="6379003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38" name="Shape 3038"/>
          <p:cNvCxnSpPr>
            <a:stCxn id="3023" idx="5"/>
            <a:endCxn id="3027" idx="1"/>
          </p:cNvCxnSpPr>
          <p:nvPr/>
        </p:nvCxnSpPr>
        <p:spPr>
          <a:xfrm>
            <a:off x="6875283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39" name="Shape 3039"/>
          <p:cNvCxnSpPr>
            <a:endCxn id="3035" idx="0"/>
          </p:cNvCxnSpPr>
          <p:nvPr/>
        </p:nvCxnSpPr>
        <p:spPr>
          <a:xfrm flipH="1">
            <a:off x="5983941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40" name="Shape 3040"/>
          <p:cNvCxnSpPr>
            <a:endCxn id="3033" idx="0"/>
          </p:cNvCxnSpPr>
          <p:nvPr/>
        </p:nvCxnSpPr>
        <p:spPr>
          <a:xfrm>
            <a:off x="6311349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41" name="Shape 3041"/>
          <p:cNvCxnSpPr>
            <a:endCxn id="3031" idx="0"/>
          </p:cNvCxnSpPr>
          <p:nvPr/>
        </p:nvCxnSpPr>
        <p:spPr>
          <a:xfrm flipH="1">
            <a:off x="7033379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42" name="Shape 3042"/>
          <p:cNvCxnSpPr>
            <a:endCxn id="3029" idx="0"/>
          </p:cNvCxnSpPr>
          <p:nvPr/>
        </p:nvCxnSpPr>
        <p:spPr>
          <a:xfrm>
            <a:off x="7360612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043" name="Shape 3043"/>
          <p:cNvSpPr/>
          <p:nvPr/>
        </p:nvSpPr>
        <p:spPr>
          <a:xfrm rot="-6962846">
            <a:off x="2296602" y="2023399"/>
            <a:ext cx="456259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3044" name="Shape 3044"/>
          <p:cNvSpPr/>
          <p:nvPr/>
        </p:nvSpPr>
        <p:spPr>
          <a:xfrm rot="1731856">
            <a:off x="4132375" y="1964961"/>
            <a:ext cx="456241" cy="43715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grpSp>
        <p:nvGrpSpPr>
          <p:cNvPr id="3045" name="Shape 3045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046" name="Shape 3046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047" name="Shape 3047"/>
            <p:cNvCxnSpPr>
              <a:endCxn id="3046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048" name="Shape 3048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049" name="Shape 3049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050" name="Shape 3050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051" name="Shape 3051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052" name="Shape 3052"/>
            <p:cNvCxnSpPr>
              <a:endCxn id="3051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053" name="Shape 3053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054" name="Shape 3054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055" name="Shape 3055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056" name="Shape 3056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057" name="Shape 3057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058" name="Shape 3058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059" name="Shape 3059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060" name="Shape 3060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061" name="Shape 3061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062" name="Shape 3062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63" name="Shape 3063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7" name="Shape 3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8" name="Shape 3068"/>
          <p:cNvSpPr txBox="1"/>
          <p:nvPr>
            <p:ph type="title"/>
          </p:nvPr>
        </p:nvSpPr>
        <p:spPr>
          <a:xfrm>
            <a:off x="311700" y="439750"/>
            <a:ext cx="1671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Heapify</a:t>
            </a:r>
          </a:p>
        </p:txBody>
      </p:sp>
      <p:sp>
        <p:nvSpPr>
          <p:cNvPr id="3069" name="Shape 3069"/>
          <p:cNvSpPr/>
          <p:nvPr/>
        </p:nvSpPr>
        <p:spPr>
          <a:xfrm>
            <a:off x="209150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0" name="Shape 3070"/>
          <p:cNvSpPr txBox="1"/>
          <p:nvPr/>
        </p:nvSpPr>
        <p:spPr>
          <a:xfrm>
            <a:off x="218257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071" name="Shape 3071"/>
          <p:cNvSpPr/>
          <p:nvPr/>
        </p:nvSpPr>
        <p:spPr>
          <a:xfrm>
            <a:off x="1595353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2" name="Shape 3072"/>
          <p:cNvSpPr txBox="1"/>
          <p:nvPr/>
        </p:nvSpPr>
        <p:spPr>
          <a:xfrm>
            <a:off x="168641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073" name="Shape 3073"/>
          <p:cNvSpPr/>
          <p:nvPr/>
        </p:nvSpPr>
        <p:spPr>
          <a:xfrm>
            <a:off x="2634209" y="1706826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4" name="Shape 3074"/>
          <p:cNvSpPr txBox="1"/>
          <p:nvPr/>
        </p:nvSpPr>
        <p:spPr>
          <a:xfrm>
            <a:off x="272527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075" name="Shape 3075"/>
          <p:cNvSpPr/>
          <p:nvPr/>
        </p:nvSpPr>
        <p:spPr>
          <a:xfrm>
            <a:off x="293282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6" name="Shape 3076"/>
          <p:cNvSpPr txBox="1"/>
          <p:nvPr/>
        </p:nvSpPr>
        <p:spPr>
          <a:xfrm>
            <a:off x="302386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077" name="Shape 3077"/>
          <p:cNvSpPr/>
          <p:nvPr/>
        </p:nvSpPr>
        <p:spPr>
          <a:xfrm>
            <a:off x="241029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8" name="Shape 3078"/>
          <p:cNvSpPr txBox="1"/>
          <p:nvPr/>
        </p:nvSpPr>
        <p:spPr>
          <a:xfrm>
            <a:off x="250133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079" name="Shape 3079"/>
          <p:cNvSpPr/>
          <p:nvPr/>
        </p:nvSpPr>
        <p:spPr>
          <a:xfrm>
            <a:off x="189016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0" name="Shape 3080"/>
          <p:cNvSpPr txBox="1"/>
          <p:nvPr/>
        </p:nvSpPr>
        <p:spPr>
          <a:xfrm>
            <a:off x="198120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081" name="Shape 3081"/>
          <p:cNvSpPr/>
          <p:nvPr/>
        </p:nvSpPr>
        <p:spPr>
          <a:xfrm>
            <a:off x="136085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2" name="Shape 3082"/>
          <p:cNvSpPr txBox="1"/>
          <p:nvPr/>
        </p:nvSpPr>
        <p:spPr>
          <a:xfrm>
            <a:off x="145866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083" name="Shape 3083"/>
          <p:cNvCxnSpPr>
            <a:stCxn id="3069" idx="3"/>
            <a:endCxn id="3071" idx="7"/>
          </p:cNvCxnSpPr>
          <p:nvPr/>
        </p:nvCxnSpPr>
        <p:spPr>
          <a:xfrm flipH="1">
            <a:off x="198316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84" name="Shape 3084"/>
          <p:cNvCxnSpPr>
            <a:stCxn id="3069" idx="5"/>
            <a:endCxn id="3073" idx="1"/>
          </p:cNvCxnSpPr>
          <p:nvPr/>
        </p:nvCxnSpPr>
        <p:spPr>
          <a:xfrm>
            <a:off x="247944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85" name="Shape 3085"/>
          <p:cNvCxnSpPr>
            <a:endCxn id="3081" idx="0"/>
          </p:cNvCxnSpPr>
          <p:nvPr/>
        </p:nvCxnSpPr>
        <p:spPr>
          <a:xfrm flipH="1">
            <a:off x="158810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86" name="Shape 3086"/>
          <p:cNvCxnSpPr>
            <a:endCxn id="3079" idx="0"/>
          </p:cNvCxnSpPr>
          <p:nvPr/>
        </p:nvCxnSpPr>
        <p:spPr>
          <a:xfrm>
            <a:off x="191551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87" name="Shape 3087"/>
          <p:cNvCxnSpPr>
            <a:endCxn id="3077" idx="0"/>
          </p:cNvCxnSpPr>
          <p:nvPr/>
        </p:nvCxnSpPr>
        <p:spPr>
          <a:xfrm flipH="1">
            <a:off x="263754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88" name="Shape 3088"/>
          <p:cNvCxnSpPr>
            <a:endCxn id="3075" idx="0"/>
          </p:cNvCxnSpPr>
          <p:nvPr/>
        </p:nvCxnSpPr>
        <p:spPr>
          <a:xfrm>
            <a:off x="296477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089" name="Shape 3089"/>
          <p:cNvSpPr/>
          <p:nvPr/>
        </p:nvSpPr>
        <p:spPr>
          <a:xfrm>
            <a:off x="429365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0" name="Shape 3090"/>
          <p:cNvSpPr txBox="1"/>
          <p:nvPr/>
        </p:nvSpPr>
        <p:spPr>
          <a:xfrm>
            <a:off x="438472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091" name="Shape 3091"/>
          <p:cNvSpPr/>
          <p:nvPr/>
        </p:nvSpPr>
        <p:spPr>
          <a:xfrm>
            <a:off x="3797503" y="170085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2" name="Shape 3092"/>
          <p:cNvSpPr txBox="1"/>
          <p:nvPr/>
        </p:nvSpPr>
        <p:spPr>
          <a:xfrm>
            <a:off x="388856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093" name="Shape 3093"/>
          <p:cNvSpPr/>
          <p:nvPr/>
        </p:nvSpPr>
        <p:spPr>
          <a:xfrm>
            <a:off x="4836359" y="17068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4" name="Shape 3094"/>
          <p:cNvSpPr txBox="1"/>
          <p:nvPr/>
        </p:nvSpPr>
        <p:spPr>
          <a:xfrm>
            <a:off x="492742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095" name="Shape 3095"/>
          <p:cNvSpPr/>
          <p:nvPr/>
        </p:nvSpPr>
        <p:spPr>
          <a:xfrm>
            <a:off x="513497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6" name="Shape 3096"/>
          <p:cNvSpPr txBox="1"/>
          <p:nvPr/>
        </p:nvSpPr>
        <p:spPr>
          <a:xfrm>
            <a:off x="522601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097" name="Shape 3097"/>
          <p:cNvSpPr/>
          <p:nvPr/>
        </p:nvSpPr>
        <p:spPr>
          <a:xfrm>
            <a:off x="461244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8" name="Shape 3098"/>
          <p:cNvSpPr txBox="1"/>
          <p:nvPr/>
        </p:nvSpPr>
        <p:spPr>
          <a:xfrm>
            <a:off x="470348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099" name="Shape 3099"/>
          <p:cNvSpPr/>
          <p:nvPr/>
        </p:nvSpPr>
        <p:spPr>
          <a:xfrm>
            <a:off x="409231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0" name="Shape 3100"/>
          <p:cNvSpPr txBox="1"/>
          <p:nvPr/>
        </p:nvSpPr>
        <p:spPr>
          <a:xfrm>
            <a:off x="418335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101" name="Shape 3101"/>
          <p:cNvSpPr/>
          <p:nvPr/>
        </p:nvSpPr>
        <p:spPr>
          <a:xfrm>
            <a:off x="356300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2" name="Shape 3102"/>
          <p:cNvSpPr txBox="1"/>
          <p:nvPr/>
        </p:nvSpPr>
        <p:spPr>
          <a:xfrm>
            <a:off x="366081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103" name="Shape 3103"/>
          <p:cNvCxnSpPr>
            <a:stCxn id="3089" idx="3"/>
            <a:endCxn id="3091" idx="7"/>
          </p:cNvCxnSpPr>
          <p:nvPr/>
        </p:nvCxnSpPr>
        <p:spPr>
          <a:xfrm flipH="1">
            <a:off x="418531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04" name="Shape 3104"/>
          <p:cNvCxnSpPr>
            <a:stCxn id="3089" idx="5"/>
            <a:endCxn id="3093" idx="1"/>
          </p:cNvCxnSpPr>
          <p:nvPr/>
        </p:nvCxnSpPr>
        <p:spPr>
          <a:xfrm>
            <a:off x="468159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105" name="Shape 3105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106" name="Shape 3106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107" name="Shape 3107"/>
            <p:cNvCxnSpPr>
              <a:endCxn id="3106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08" name="Shape 3108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09" name="Shape 3109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110" name="Shape 3110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111" name="Shape 3111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112" name="Shape 3112"/>
            <p:cNvCxnSpPr>
              <a:endCxn id="3111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13" name="Shape 3113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14" name="Shape 3114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115" name="Shape 3115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116" name="Shape 3116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117" name="Shape 3117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118" name="Shape 3118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119" name="Shape 3119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120" name="Shape 3120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121" name="Shape 3121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122" name="Shape 3122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23" name="Shape 3123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24" name="Shape 3124"/>
          <p:cNvCxnSpPr>
            <a:endCxn id="3101" idx="0"/>
          </p:cNvCxnSpPr>
          <p:nvPr/>
        </p:nvCxnSpPr>
        <p:spPr>
          <a:xfrm flipH="1">
            <a:off x="379025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25" name="Shape 3125"/>
          <p:cNvCxnSpPr>
            <a:endCxn id="3099" idx="0"/>
          </p:cNvCxnSpPr>
          <p:nvPr/>
        </p:nvCxnSpPr>
        <p:spPr>
          <a:xfrm>
            <a:off x="411766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26" name="Shape 3126"/>
          <p:cNvCxnSpPr>
            <a:endCxn id="3097" idx="0"/>
          </p:cNvCxnSpPr>
          <p:nvPr/>
        </p:nvCxnSpPr>
        <p:spPr>
          <a:xfrm flipH="1">
            <a:off x="483969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27" name="Shape 3127"/>
          <p:cNvCxnSpPr>
            <a:endCxn id="3095" idx="0"/>
          </p:cNvCxnSpPr>
          <p:nvPr/>
        </p:nvCxnSpPr>
        <p:spPr>
          <a:xfrm>
            <a:off x="516692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128" name="Shape 3128"/>
          <p:cNvSpPr/>
          <p:nvPr/>
        </p:nvSpPr>
        <p:spPr>
          <a:xfrm>
            <a:off x="6487343" y="11247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29" name="Shape 3129"/>
          <p:cNvSpPr txBox="1"/>
          <p:nvPr/>
        </p:nvSpPr>
        <p:spPr>
          <a:xfrm>
            <a:off x="6578409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130" name="Shape 3130"/>
          <p:cNvSpPr/>
          <p:nvPr/>
        </p:nvSpPr>
        <p:spPr>
          <a:xfrm>
            <a:off x="5991190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1" name="Shape 3131"/>
          <p:cNvSpPr txBox="1"/>
          <p:nvPr/>
        </p:nvSpPr>
        <p:spPr>
          <a:xfrm>
            <a:off x="6082256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132" name="Shape 3132"/>
          <p:cNvSpPr/>
          <p:nvPr/>
        </p:nvSpPr>
        <p:spPr>
          <a:xfrm>
            <a:off x="7030046" y="17068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3" name="Shape 3133"/>
          <p:cNvSpPr txBox="1"/>
          <p:nvPr/>
        </p:nvSpPr>
        <p:spPr>
          <a:xfrm>
            <a:off x="7121112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134" name="Shape 3134"/>
          <p:cNvSpPr/>
          <p:nvPr/>
        </p:nvSpPr>
        <p:spPr>
          <a:xfrm>
            <a:off x="7328662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5" name="Shape 3135"/>
          <p:cNvSpPr txBox="1"/>
          <p:nvPr/>
        </p:nvSpPr>
        <p:spPr>
          <a:xfrm>
            <a:off x="741970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136" name="Shape 3136"/>
          <p:cNvSpPr/>
          <p:nvPr/>
        </p:nvSpPr>
        <p:spPr>
          <a:xfrm>
            <a:off x="6806129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7" name="Shape 3137"/>
          <p:cNvSpPr txBox="1"/>
          <p:nvPr/>
        </p:nvSpPr>
        <p:spPr>
          <a:xfrm>
            <a:off x="6897169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138" name="Shape 3138"/>
          <p:cNvSpPr/>
          <p:nvPr/>
        </p:nvSpPr>
        <p:spPr>
          <a:xfrm>
            <a:off x="6285999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9" name="Shape 3139"/>
          <p:cNvSpPr txBox="1"/>
          <p:nvPr/>
        </p:nvSpPr>
        <p:spPr>
          <a:xfrm>
            <a:off x="6377040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140" name="Shape 3140"/>
          <p:cNvSpPr/>
          <p:nvPr/>
        </p:nvSpPr>
        <p:spPr>
          <a:xfrm>
            <a:off x="5756691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41" name="Shape 3141"/>
          <p:cNvSpPr txBox="1"/>
          <p:nvPr/>
        </p:nvSpPr>
        <p:spPr>
          <a:xfrm>
            <a:off x="5854507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142" name="Shape 3142"/>
          <p:cNvCxnSpPr>
            <a:stCxn id="3128" idx="3"/>
            <a:endCxn id="3130" idx="7"/>
          </p:cNvCxnSpPr>
          <p:nvPr/>
        </p:nvCxnSpPr>
        <p:spPr>
          <a:xfrm flipH="1">
            <a:off x="6379003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43" name="Shape 3143"/>
          <p:cNvCxnSpPr>
            <a:stCxn id="3128" idx="5"/>
            <a:endCxn id="3132" idx="1"/>
          </p:cNvCxnSpPr>
          <p:nvPr/>
        </p:nvCxnSpPr>
        <p:spPr>
          <a:xfrm>
            <a:off x="6875283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44" name="Shape 3144"/>
          <p:cNvCxnSpPr>
            <a:endCxn id="3140" idx="0"/>
          </p:cNvCxnSpPr>
          <p:nvPr/>
        </p:nvCxnSpPr>
        <p:spPr>
          <a:xfrm flipH="1">
            <a:off x="5983941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45" name="Shape 3145"/>
          <p:cNvCxnSpPr>
            <a:endCxn id="3138" idx="0"/>
          </p:cNvCxnSpPr>
          <p:nvPr/>
        </p:nvCxnSpPr>
        <p:spPr>
          <a:xfrm>
            <a:off x="6311349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46" name="Shape 3146"/>
          <p:cNvCxnSpPr>
            <a:endCxn id="3136" idx="0"/>
          </p:cNvCxnSpPr>
          <p:nvPr/>
        </p:nvCxnSpPr>
        <p:spPr>
          <a:xfrm flipH="1">
            <a:off x="7033379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47" name="Shape 3147"/>
          <p:cNvCxnSpPr>
            <a:endCxn id="3134" idx="0"/>
          </p:cNvCxnSpPr>
          <p:nvPr/>
        </p:nvCxnSpPr>
        <p:spPr>
          <a:xfrm>
            <a:off x="7360612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148" name="Shape 3148"/>
          <p:cNvSpPr/>
          <p:nvPr/>
        </p:nvSpPr>
        <p:spPr>
          <a:xfrm rot="-6962846">
            <a:off x="2296602" y="2023399"/>
            <a:ext cx="456259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3149" name="Shape 3149"/>
          <p:cNvSpPr/>
          <p:nvPr/>
        </p:nvSpPr>
        <p:spPr>
          <a:xfrm rot="1731856">
            <a:off x="4132375" y="1964961"/>
            <a:ext cx="456241" cy="43715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grpSp>
        <p:nvGrpSpPr>
          <p:cNvPr id="3150" name="Shape 3150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151" name="Shape 3151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152" name="Shape 3152"/>
            <p:cNvCxnSpPr>
              <a:endCxn id="3151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53" name="Shape 3153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54" name="Shape 3154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155" name="Shape 3155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156" name="Shape 3156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157" name="Shape 3157"/>
            <p:cNvCxnSpPr>
              <a:endCxn id="3156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58" name="Shape 3158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59" name="Shape 3159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160" name="Shape 3160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161" name="Shape 3161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162" name="Shape 3162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163" name="Shape 3163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164" name="Shape 3164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165" name="Shape 3165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166" name="Shape 3166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167" name="Shape 3167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68" name="Shape 3168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169" name="Shape 3169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170" name="Shape 3170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171" name="Shape 3171"/>
            <p:cNvCxnSpPr>
              <a:endCxn id="3170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72" name="Shape 3172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73" name="Shape 3173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174" name="Shape 3174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175" name="Shape 3175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176" name="Shape 3176"/>
            <p:cNvCxnSpPr>
              <a:endCxn id="3175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77" name="Shape 3177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78" name="Shape 3178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179" name="Shape 3179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7</a:t>
            </a:r>
          </a:p>
        </p:txBody>
      </p:sp>
      <p:sp>
        <p:nvSpPr>
          <p:cNvPr id="3180" name="Shape 3180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181" name="Shape 3181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182" name="Shape 3182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183" name="Shape 3183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184" name="Shape 3184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185" name="Shape 3185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186" name="Shape 3186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187" name="Shape 3187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2" name="Shape 3192"/>
          <p:cNvSpPr txBox="1"/>
          <p:nvPr>
            <p:ph type="title"/>
          </p:nvPr>
        </p:nvSpPr>
        <p:spPr>
          <a:xfrm>
            <a:off x="311700" y="439750"/>
            <a:ext cx="1671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Heapify</a:t>
            </a:r>
          </a:p>
        </p:txBody>
      </p:sp>
      <p:sp>
        <p:nvSpPr>
          <p:cNvPr id="3193" name="Shape 3193"/>
          <p:cNvSpPr/>
          <p:nvPr/>
        </p:nvSpPr>
        <p:spPr>
          <a:xfrm>
            <a:off x="209150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94" name="Shape 3194"/>
          <p:cNvSpPr txBox="1"/>
          <p:nvPr/>
        </p:nvSpPr>
        <p:spPr>
          <a:xfrm>
            <a:off x="218257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195" name="Shape 3195"/>
          <p:cNvSpPr/>
          <p:nvPr/>
        </p:nvSpPr>
        <p:spPr>
          <a:xfrm>
            <a:off x="1595353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96" name="Shape 3196"/>
          <p:cNvSpPr txBox="1"/>
          <p:nvPr/>
        </p:nvSpPr>
        <p:spPr>
          <a:xfrm>
            <a:off x="168641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197" name="Shape 3197"/>
          <p:cNvSpPr/>
          <p:nvPr/>
        </p:nvSpPr>
        <p:spPr>
          <a:xfrm>
            <a:off x="2634209" y="1706826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98" name="Shape 3198"/>
          <p:cNvSpPr txBox="1"/>
          <p:nvPr/>
        </p:nvSpPr>
        <p:spPr>
          <a:xfrm>
            <a:off x="272527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199" name="Shape 3199"/>
          <p:cNvSpPr/>
          <p:nvPr/>
        </p:nvSpPr>
        <p:spPr>
          <a:xfrm>
            <a:off x="293282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0" name="Shape 3200"/>
          <p:cNvSpPr txBox="1"/>
          <p:nvPr/>
        </p:nvSpPr>
        <p:spPr>
          <a:xfrm>
            <a:off x="302386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201" name="Shape 3201"/>
          <p:cNvSpPr/>
          <p:nvPr/>
        </p:nvSpPr>
        <p:spPr>
          <a:xfrm>
            <a:off x="241029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2" name="Shape 3202"/>
          <p:cNvSpPr txBox="1"/>
          <p:nvPr/>
        </p:nvSpPr>
        <p:spPr>
          <a:xfrm>
            <a:off x="250133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203" name="Shape 3203"/>
          <p:cNvSpPr/>
          <p:nvPr/>
        </p:nvSpPr>
        <p:spPr>
          <a:xfrm>
            <a:off x="189016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4" name="Shape 3204"/>
          <p:cNvSpPr txBox="1"/>
          <p:nvPr/>
        </p:nvSpPr>
        <p:spPr>
          <a:xfrm>
            <a:off x="198120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205" name="Shape 3205"/>
          <p:cNvSpPr/>
          <p:nvPr/>
        </p:nvSpPr>
        <p:spPr>
          <a:xfrm>
            <a:off x="136085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6" name="Shape 3206"/>
          <p:cNvSpPr txBox="1"/>
          <p:nvPr/>
        </p:nvSpPr>
        <p:spPr>
          <a:xfrm>
            <a:off x="145866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207" name="Shape 3207"/>
          <p:cNvCxnSpPr>
            <a:stCxn id="3193" idx="3"/>
            <a:endCxn id="3195" idx="7"/>
          </p:cNvCxnSpPr>
          <p:nvPr/>
        </p:nvCxnSpPr>
        <p:spPr>
          <a:xfrm flipH="1">
            <a:off x="198316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08" name="Shape 3208"/>
          <p:cNvCxnSpPr>
            <a:stCxn id="3193" idx="5"/>
            <a:endCxn id="3197" idx="1"/>
          </p:cNvCxnSpPr>
          <p:nvPr/>
        </p:nvCxnSpPr>
        <p:spPr>
          <a:xfrm>
            <a:off x="247944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09" name="Shape 3209"/>
          <p:cNvCxnSpPr>
            <a:endCxn id="3205" idx="0"/>
          </p:cNvCxnSpPr>
          <p:nvPr/>
        </p:nvCxnSpPr>
        <p:spPr>
          <a:xfrm flipH="1">
            <a:off x="158810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10" name="Shape 3210"/>
          <p:cNvCxnSpPr>
            <a:endCxn id="3203" idx="0"/>
          </p:cNvCxnSpPr>
          <p:nvPr/>
        </p:nvCxnSpPr>
        <p:spPr>
          <a:xfrm>
            <a:off x="191551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11" name="Shape 3211"/>
          <p:cNvCxnSpPr>
            <a:endCxn id="3201" idx="0"/>
          </p:cNvCxnSpPr>
          <p:nvPr/>
        </p:nvCxnSpPr>
        <p:spPr>
          <a:xfrm flipH="1">
            <a:off x="263754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12" name="Shape 3212"/>
          <p:cNvCxnSpPr>
            <a:endCxn id="3199" idx="0"/>
          </p:cNvCxnSpPr>
          <p:nvPr/>
        </p:nvCxnSpPr>
        <p:spPr>
          <a:xfrm>
            <a:off x="296477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213" name="Shape 3213"/>
          <p:cNvSpPr/>
          <p:nvPr/>
        </p:nvSpPr>
        <p:spPr>
          <a:xfrm>
            <a:off x="429365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14" name="Shape 3214"/>
          <p:cNvSpPr txBox="1"/>
          <p:nvPr/>
        </p:nvSpPr>
        <p:spPr>
          <a:xfrm>
            <a:off x="438472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215" name="Shape 3215"/>
          <p:cNvSpPr/>
          <p:nvPr/>
        </p:nvSpPr>
        <p:spPr>
          <a:xfrm>
            <a:off x="3797503" y="170085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16" name="Shape 3216"/>
          <p:cNvSpPr txBox="1"/>
          <p:nvPr/>
        </p:nvSpPr>
        <p:spPr>
          <a:xfrm>
            <a:off x="388856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217" name="Shape 3217"/>
          <p:cNvSpPr/>
          <p:nvPr/>
        </p:nvSpPr>
        <p:spPr>
          <a:xfrm>
            <a:off x="4836359" y="17068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18" name="Shape 3218"/>
          <p:cNvSpPr txBox="1"/>
          <p:nvPr/>
        </p:nvSpPr>
        <p:spPr>
          <a:xfrm>
            <a:off x="492742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219" name="Shape 3219"/>
          <p:cNvSpPr/>
          <p:nvPr/>
        </p:nvSpPr>
        <p:spPr>
          <a:xfrm>
            <a:off x="513497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0" name="Shape 3220"/>
          <p:cNvSpPr txBox="1"/>
          <p:nvPr/>
        </p:nvSpPr>
        <p:spPr>
          <a:xfrm>
            <a:off x="522601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221" name="Shape 3221"/>
          <p:cNvSpPr/>
          <p:nvPr/>
        </p:nvSpPr>
        <p:spPr>
          <a:xfrm>
            <a:off x="461244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2" name="Shape 3222"/>
          <p:cNvSpPr txBox="1"/>
          <p:nvPr/>
        </p:nvSpPr>
        <p:spPr>
          <a:xfrm>
            <a:off x="470348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223" name="Shape 3223"/>
          <p:cNvSpPr/>
          <p:nvPr/>
        </p:nvSpPr>
        <p:spPr>
          <a:xfrm>
            <a:off x="409231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4" name="Shape 3224"/>
          <p:cNvSpPr txBox="1"/>
          <p:nvPr/>
        </p:nvSpPr>
        <p:spPr>
          <a:xfrm>
            <a:off x="418335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225" name="Shape 3225"/>
          <p:cNvSpPr/>
          <p:nvPr/>
        </p:nvSpPr>
        <p:spPr>
          <a:xfrm>
            <a:off x="356300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6" name="Shape 3226"/>
          <p:cNvSpPr txBox="1"/>
          <p:nvPr/>
        </p:nvSpPr>
        <p:spPr>
          <a:xfrm>
            <a:off x="366081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227" name="Shape 3227"/>
          <p:cNvCxnSpPr>
            <a:stCxn id="3213" idx="3"/>
            <a:endCxn id="3215" idx="7"/>
          </p:cNvCxnSpPr>
          <p:nvPr/>
        </p:nvCxnSpPr>
        <p:spPr>
          <a:xfrm flipH="1">
            <a:off x="418531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28" name="Shape 3228"/>
          <p:cNvCxnSpPr>
            <a:stCxn id="3213" idx="5"/>
            <a:endCxn id="3217" idx="1"/>
          </p:cNvCxnSpPr>
          <p:nvPr/>
        </p:nvCxnSpPr>
        <p:spPr>
          <a:xfrm>
            <a:off x="468159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229" name="Shape 3229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230" name="Shape 3230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231" name="Shape 3231"/>
            <p:cNvCxnSpPr>
              <a:endCxn id="3230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232" name="Shape 3232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233" name="Shape 3233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234" name="Shape 3234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235" name="Shape 3235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236" name="Shape 3236"/>
            <p:cNvCxnSpPr>
              <a:endCxn id="3235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237" name="Shape 3237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238" name="Shape 3238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239" name="Shape 3239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240" name="Shape 3240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241" name="Shape 3241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242" name="Shape 3242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243" name="Shape 3243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244" name="Shape 3244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245" name="Shape 3245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246" name="Shape 3246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47" name="Shape 3247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48" name="Shape 3248"/>
          <p:cNvCxnSpPr>
            <a:endCxn id="3225" idx="0"/>
          </p:cNvCxnSpPr>
          <p:nvPr/>
        </p:nvCxnSpPr>
        <p:spPr>
          <a:xfrm flipH="1">
            <a:off x="379025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49" name="Shape 3249"/>
          <p:cNvCxnSpPr>
            <a:endCxn id="3223" idx="0"/>
          </p:cNvCxnSpPr>
          <p:nvPr/>
        </p:nvCxnSpPr>
        <p:spPr>
          <a:xfrm>
            <a:off x="411766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50" name="Shape 3250"/>
          <p:cNvCxnSpPr>
            <a:endCxn id="3221" idx="0"/>
          </p:cNvCxnSpPr>
          <p:nvPr/>
        </p:nvCxnSpPr>
        <p:spPr>
          <a:xfrm flipH="1">
            <a:off x="483969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51" name="Shape 3251"/>
          <p:cNvCxnSpPr>
            <a:endCxn id="3219" idx="0"/>
          </p:cNvCxnSpPr>
          <p:nvPr/>
        </p:nvCxnSpPr>
        <p:spPr>
          <a:xfrm>
            <a:off x="516692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252" name="Shape 3252"/>
          <p:cNvSpPr/>
          <p:nvPr/>
        </p:nvSpPr>
        <p:spPr>
          <a:xfrm>
            <a:off x="6487343" y="11247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53" name="Shape 3253"/>
          <p:cNvSpPr txBox="1"/>
          <p:nvPr/>
        </p:nvSpPr>
        <p:spPr>
          <a:xfrm>
            <a:off x="6578409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254" name="Shape 3254"/>
          <p:cNvSpPr/>
          <p:nvPr/>
        </p:nvSpPr>
        <p:spPr>
          <a:xfrm>
            <a:off x="5991190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55" name="Shape 3255"/>
          <p:cNvSpPr txBox="1"/>
          <p:nvPr/>
        </p:nvSpPr>
        <p:spPr>
          <a:xfrm>
            <a:off x="6082256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256" name="Shape 3256"/>
          <p:cNvSpPr/>
          <p:nvPr/>
        </p:nvSpPr>
        <p:spPr>
          <a:xfrm>
            <a:off x="7030046" y="17068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57" name="Shape 3257"/>
          <p:cNvSpPr txBox="1"/>
          <p:nvPr/>
        </p:nvSpPr>
        <p:spPr>
          <a:xfrm>
            <a:off x="7121112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258" name="Shape 3258"/>
          <p:cNvSpPr/>
          <p:nvPr/>
        </p:nvSpPr>
        <p:spPr>
          <a:xfrm>
            <a:off x="7328662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59" name="Shape 3259"/>
          <p:cNvSpPr txBox="1"/>
          <p:nvPr/>
        </p:nvSpPr>
        <p:spPr>
          <a:xfrm>
            <a:off x="741970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260" name="Shape 3260"/>
          <p:cNvSpPr/>
          <p:nvPr/>
        </p:nvSpPr>
        <p:spPr>
          <a:xfrm>
            <a:off x="6806129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1" name="Shape 3261"/>
          <p:cNvSpPr txBox="1"/>
          <p:nvPr/>
        </p:nvSpPr>
        <p:spPr>
          <a:xfrm>
            <a:off x="6897169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262" name="Shape 3262"/>
          <p:cNvSpPr/>
          <p:nvPr/>
        </p:nvSpPr>
        <p:spPr>
          <a:xfrm>
            <a:off x="6285999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3" name="Shape 3263"/>
          <p:cNvSpPr txBox="1"/>
          <p:nvPr/>
        </p:nvSpPr>
        <p:spPr>
          <a:xfrm>
            <a:off x="6377040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264" name="Shape 3264"/>
          <p:cNvSpPr/>
          <p:nvPr/>
        </p:nvSpPr>
        <p:spPr>
          <a:xfrm>
            <a:off x="5756691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5" name="Shape 3265"/>
          <p:cNvSpPr txBox="1"/>
          <p:nvPr/>
        </p:nvSpPr>
        <p:spPr>
          <a:xfrm>
            <a:off x="5854507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266" name="Shape 3266"/>
          <p:cNvCxnSpPr>
            <a:stCxn id="3252" idx="3"/>
            <a:endCxn id="3254" idx="7"/>
          </p:cNvCxnSpPr>
          <p:nvPr/>
        </p:nvCxnSpPr>
        <p:spPr>
          <a:xfrm flipH="1">
            <a:off x="6379003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67" name="Shape 3267"/>
          <p:cNvCxnSpPr>
            <a:stCxn id="3252" idx="5"/>
            <a:endCxn id="3256" idx="1"/>
          </p:cNvCxnSpPr>
          <p:nvPr/>
        </p:nvCxnSpPr>
        <p:spPr>
          <a:xfrm>
            <a:off x="6875283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68" name="Shape 3268"/>
          <p:cNvCxnSpPr>
            <a:endCxn id="3264" idx="0"/>
          </p:cNvCxnSpPr>
          <p:nvPr/>
        </p:nvCxnSpPr>
        <p:spPr>
          <a:xfrm flipH="1">
            <a:off x="5983941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69" name="Shape 3269"/>
          <p:cNvCxnSpPr>
            <a:endCxn id="3262" idx="0"/>
          </p:cNvCxnSpPr>
          <p:nvPr/>
        </p:nvCxnSpPr>
        <p:spPr>
          <a:xfrm>
            <a:off x="6311349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70" name="Shape 3270"/>
          <p:cNvCxnSpPr>
            <a:endCxn id="3260" idx="0"/>
          </p:cNvCxnSpPr>
          <p:nvPr/>
        </p:nvCxnSpPr>
        <p:spPr>
          <a:xfrm flipH="1">
            <a:off x="7033379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71" name="Shape 3271"/>
          <p:cNvCxnSpPr>
            <a:endCxn id="3258" idx="0"/>
          </p:cNvCxnSpPr>
          <p:nvPr/>
        </p:nvCxnSpPr>
        <p:spPr>
          <a:xfrm>
            <a:off x="7360612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272" name="Shape 3272"/>
          <p:cNvSpPr/>
          <p:nvPr/>
        </p:nvSpPr>
        <p:spPr>
          <a:xfrm>
            <a:off x="3178656" y="30533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73" name="Shape 3273"/>
          <p:cNvSpPr txBox="1"/>
          <p:nvPr/>
        </p:nvSpPr>
        <p:spPr>
          <a:xfrm>
            <a:off x="3269722" y="30777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274" name="Shape 3274"/>
          <p:cNvSpPr/>
          <p:nvPr/>
        </p:nvSpPr>
        <p:spPr>
          <a:xfrm>
            <a:off x="2682503" y="3629451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75" name="Shape 3275"/>
          <p:cNvSpPr txBox="1"/>
          <p:nvPr/>
        </p:nvSpPr>
        <p:spPr>
          <a:xfrm>
            <a:off x="2773569" y="36718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276" name="Shape 3276"/>
          <p:cNvSpPr/>
          <p:nvPr/>
        </p:nvSpPr>
        <p:spPr>
          <a:xfrm>
            <a:off x="3721359" y="36354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77" name="Shape 3277"/>
          <p:cNvSpPr txBox="1"/>
          <p:nvPr/>
        </p:nvSpPr>
        <p:spPr>
          <a:xfrm>
            <a:off x="3812425" y="36718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278" name="Shape 3278"/>
          <p:cNvSpPr/>
          <p:nvPr/>
        </p:nvSpPr>
        <p:spPr>
          <a:xfrm>
            <a:off x="4019974" y="43834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79" name="Shape 3279"/>
          <p:cNvSpPr txBox="1"/>
          <p:nvPr/>
        </p:nvSpPr>
        <p:spPr>
          <a:xfrm>
            <a:off x="4111015" y="44136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280" name="Shape 3280"/>
          <p:cNvSpPr/>
          <p:nvPr/>
        </p:nvSpPr>
        <p:spPr>
          <a:xfrm>
            <a:off x="3497441" y="43834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81" name="Shape 3281"/>
          <p:cNvSpPr txBox="1"/>
          <p:nvPr/>
        </p:nvSpPr>
        <p:spPr>
          <a:xfrm>
            <a:off x="3588482" y="44136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282" name="Shape 3282"/>
          <p:cNvSpPr/>
          <p:nvPr/>
        </p:nvSpPr>
        <p:spPr>
          <a:xfrm>
            <a:off x="2977312" y="43805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83" name="Shape 3283"/>
          <p:cNvSpPr txBox="1"/>
          <p:nvPr/>
        </p:nvSpPr>
        <p:spPr>
          <a:xfrm>
            <a:off x="3068352" y="44106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284" name="Shape 3284"/>
          <p:cNvSpPr/>
          <p:nvPr/>
        </p:nvSpPr>
        <p:spPr>
          <a:xfrm>
            <a:off x="2448004" y="43805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85" name="Shape 3285"/>
          <p:cNvSpPr txBox="1"/>
          <p:nvPr/>
        </p:nvSpPr>
        <p:spPr>
          <a:xfrm>
            <a:off x="2545819" y="44106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286" name="Shape 3286"/>
          <p:cNvCxnSpPr>
            <a:stCxn id="3272" idx="3"/>
            <a:endCxn id="3274" idx="7"/>
          </p:cNvCxnSpPr>
          <p:nvPr/>
        </p:nvCxnSpPr>
        <p:spPr>
          <a:xfrm flipH="1">
            <a:off x="3070316" y="34412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87" name="Shape 3287"/>
          <p:cNvCxnSpPr>
            <a:stCxn id="3272" idx="5"/>
            <a:endCxn id="3276" idx="1"/>
          </p:cNvCxnSpPr>
          <p:nvPr/>
        </p:nvCxnSpPr>
        <p:spPr>
          <a:xfrm>
            <a:off x="3566596" y="34412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88" name="Shape 3288"/>
          <p:cNvCxnSpPr>
            <a:endCxn id="3284" idx="0"/>
          </p:cNvCxnSpPr>
          <p:nvPr/>
        </p:nvCxnSpPr>
        <p:spPr>
          <a:xfrm flipH="1">
            <a:off x="2675254" y="40661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89" name="Shape 3289"/>
          <p:cNvCxnSpPr>
            <a:endCxn id="3282" idx="0"/>
          </p:cNvCxnSpPr>
          <p:nvPr/>
        </p:nvCxnSpPr>
        <p:spPr>
          <a:xfrm>
            <a:off x="3002662" y="40619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90" name="Shape 3290"/>
          <p:cNvCxnSpPr>
            <a:endCxn id="3280" idx="0"/>
          </p:cNvCxnSpPr>
          <p:nvPr/>
        </p:nvCxnSpPr>
        <p:spPr>
          <a:xfrm flipH="1">
            <a:off x="3724691" y="40678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291" name="Shape 3291"/>
          <p:cNvCxnSpPr>
            <a:endCxn id="3278" idx="0"/>
          </p:cNvCxnSpPr>
          <p:nvPr/>
        </p:nvCxnSpPr>
        <p:spPr>
          <a:xfrm>
            <a:off x="4051924" y="40660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292" name="Shape 3292"/>
          <p:cNvSpPr/>
          <p:nvPr/>
        </p:nvSpPr>
        <p:spPr>
          <a:xfrm rot="-6962846">
            <a:off x="2296602" y="2023399"/>
            <a:ext cx="456259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3293" name="Shape 3293"/>
          <p:cNvSpPr/>
          <p:nvPr/>
        </p:nvSpPr>
        <p:spPr>
          <a:xfrm rot="1731856">
            <a:off x="4132375" y="1964961"/>
            <a:ext cx="456241" cy="43715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3294" name="Shape 3294"/>
          <p:cNvSpPr/>
          <p:nvPr/>
        </p:nvSpPr>
        <p:spPr>
          <a:xfrm rot="-5666691">
            <a:off x="6052551" y="1272996"/>
            <a:ext cx="456278" cy="43718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grpSp>
        <p:nvGrpSpPr>
          <p:cNvPr id="3295" name="Shape 3295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296" name="Shape 3296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297" name="Shape 3297"/>
            <p:cNvCxnSpPr>
              <a:endCxn id="3296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298" name="Shape 3298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299" name="Shape 3299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300" name="Shape 3300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301" name="Shape 3301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02" name="Shape 3302"/>
            <p:cNvCxnSpPr>
              <a:endCxn id="3301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03" name="Shape 3303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04" name="Shape 3304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305" name="Shape 3305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306" name="Shape 3306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307" name="Shape 3307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308" name="Shape 3308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309" name="Shape 3309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310" name="Shape 3310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311" name="Shape 3311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312" name="Shape 3312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13" name="Shape 3313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314" name="Shape 3314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315" name="Shape 3315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16" name="Shape 3316"/>
            <p:cNvCxnSpPr>
              <a:endCxn id="3315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17" name="Shape 3317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18" name="Shape 3318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319" name="Shape 3319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320" name="Shape 3320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21" name="Shape 3321"/>
            <p:cNvCxnSpPr>
              <a:endCxn id="3320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22" name="Shape 3322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23" name="Shape 3323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324" name="Shape 3324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325" name="Shape 3325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326" name="Shape 3326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327" name="Shape 3327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328" name="Shape 3328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329" name="Shape 3329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330" name="Shape 3330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331" name="Shape 3331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32" name="Shape 3332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333" name="Shape 3333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334" name="Shape 3334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35" name="Shape 3335"/>
            <p:cNvCxnSpPr>
              <a:endCxn id="3334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36" name="Shape 3336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37" name="Shape 3337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338" name="Shape 3338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339" name="Shape 3339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40" name="Shape 3340"/>
            <p:cNvCxnSpPr>
              <a:endCxn id="3339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41" name="Shape 3341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42" name="Shape 3342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343" name="Shape 3343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344" name="Shape 3344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345" name="Shape 3345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346" name="Shape 3346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347" name="Shape 3347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348" name="Shape 3348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349" name="Shape 3349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350" name="Shape 3350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51" name="Shape 3351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352" name="Shape 3352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353" name="Shape 3353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54" name="Shape 3354"/>
            <p:cNvCxnSpPr>
              <a:endCxn id="3353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55" name="Shape 3355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56" name="Shape 3356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357" name="Shape 3357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358" name="Shape 3358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59" name="Shape 3359"/>
            <p:cNvCxnSpPr>
              <a:endCxn id="3358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60" name="Shape 3360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61" name="Shape 3361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362" name="Shape 3362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363" name="Shape 3363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364" name="Shape 3364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365" name="Shape 3365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366" name="Shape 3366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367" name="Shape 3367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368" name="Shape 3368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369" name="Shape 3369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70" name="Shape 3370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371" name="Shape 3371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372" name="Shape 3372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73" name="Shape 3373"/>
            <p:cNvCxnSpPr>
              <a:endCxn id="3372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74" name="Shape 3374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75" name="Shape 3375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376" name="Shape 3376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377" name="Shape 3377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78" name="Shape 3378"/>
            <p:cNvCxnSpPr>
              <a:endCxn id="3377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79" name="Shape 3379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80" name="Shape 3380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381" name="Shape 3381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382" name="Shape 3382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383" name="Shape 3383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384" name="Shape 3384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385" name="Shape 3385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386" name="Shape 3386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387" name="Shape 3387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388" name="Shape 3388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389" name="Shape 3389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390" name="Shape 3390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391" name="Shape 3391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92" name="Shape 3392"/>
            <p:cNvCxnSpPr>
              <a:endCxn id="3391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93" name="Shape 3393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94" name="Shape 3394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395" name="Shape 3395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396" name="Shape 3396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97" name="Shape 3397"/>
            <p:cNvCxnSpPr>
              <a:endCxn id="3396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98" name="Shape 3398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399" name="Shape 3399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400" name="Shape 3400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401" name="Shape 3401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402" name="Shape 3402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403" name="Shape 3403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404" name="Shape 3404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405" name="Shape 3405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406" name="Shape 3406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407" name="Shape 3407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408" name="Shape 3408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409" name="Shape 3409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410" name="Shape 3410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411" name="Shape 3411"/>
            <p:cNvCxnSpPr>
              <a:endCxn id="3410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12" name="Shape 3412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13" name="Shape 3413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414" name="Shape 3414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415" name="Shape 3415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416" name="Shape 3416"/>
            <p:cNvCxnSpPr>
              <a:endCxn id="3415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17" name="Shape 3417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18" name="Shape 3418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419" name="Shape 3419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420" name="Shape 3420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421" name="Shape 3421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422" name="Shape 3422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423" name="Shape 3423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424" name="Shape 3424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425" name="Shape 3425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426" name="Shape 3426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427" name="Shape 3427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428" name="Shape 3428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429" name="Shape 3429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430" name="Shape 3430"/>
            <p:cNvCxnSpPr>
              <a:endCxn id="3429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31" name="Shape 3431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32" name="Shape 3432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433" name="Shape 3433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434" name="Shape 3434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435" name="Shape 3435"/>
            <p:cNvCxnSpPr>
              <a:endCxn id="3434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36" name="Shape 3436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37" name="Shape 3437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438" name="Shape 3438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439" name="Shape 3439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440" name="Shape 3440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441" name="Shape 3441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442" name="Shape 3442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443" name="Shape 3443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444" name="Shape 3444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445" name="Shape 3445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446" name="Shape 3446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Shape 3451"/>
          <p:cNvSpPr txBox="1"/>
          <p:nvPr>
            <p:ph type="title"/>
          </p:nvPr>
        </p:nvSpPr>
        <p:spPr>
          <a:xfrm>
            <a:off x="311700" y="439750"/>
            <a:ext cx="1671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Heapify</a:t>
            </a:r>
          </a:p>
        </p:txBody>
      </p:sp>
      <p:sp>
        <p:nvSpPr>
          <p:cNvPr id="3452" name="Shape 3452"/>
          <p:cNvSpPr/>
          <p:nvPr/>
        </p:nvSpPr>
        <p:spPr>
          <a:xfrm>
            <a:off x="209150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53" name="Shape 3453"/>
          <p:cNvSpPr txBox="1"/>
          <p:nvPr/>
        </p:nvSpPr>
        <p:spPr>
          <a:xfrm>
            <a:off x="218257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454" name="Shape 3454"/>
          <p:cNvSpPr/>
          <p:nvPr/>
        </p:nvSpPr>
        <p:spPr>
          <a:xfrm>
            <a:off x="1595353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55" name="Shape 3455"/>
          <p:cNvSpPr txBox="1"/>
          <p:nvPr/>
        </p:nvSpPr>
        <p:spPr>
          <a:xfrm>
            <a:off x="168641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456" name="Shape 3456"/>
          <p:cNvSpPr/>
          <p:nvPr/>
        </p:nvSpPr>
        <p:spPr>
          <a:xfrm>
            <a:off x="2634209" y="1706826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57" name="Shape 3457"/>
          <p:cNvSpPr txBox="1"/>
          <p:nvPr/>
        </p:nvSpPr>
        <p:spPr>
          <a:xfrm>
            <a:off x="272527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458" name="Shape 3458"/>
          <p:cNvSpPr/>
          <p:nvPr/>
        </p:nvSpPr>
        <p:spPr>
          <a:xfrm>
            <a:off x="293282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59" name="Shape 3459"/>
          <p:cNvSpPr txBox="1"/>
          <p:nvPr/>
        </p:nvSpPr>
        <p:spPr>
          <a:xfrm>
            <a:off x="302386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460" name="Shape 3460"/>
          <p:cNvSpPr/>
          <p:nvPr/>
        </p:nvSpPr>
        <p:spPr>
          <a:xfrm>
            <a:off x="241029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61" name="Shape 3461"/>
          <p:cNvSpPr txBox="1"/>
          <p:nvPr/>
        </p:nvSpPr>
        <p:spPr>
          <a:xfrm>
            <a:off x="250133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462" name="Shape 3462"/>
          <p:cNvSpPr/>
          <p:nvPr/>
        </p:nvSpPr>
        <p:spPr>
          <a:xfrm>
            <a:off x="189016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63" name="Shape 3463"/>
          <p:cNvSpPr txBox="1"/>
          <p:nvPr/>
        </p:nvSpPr>
        <p:spPr>
          <a:xfrm>
            <a:off x="198120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464" name="Shape 3464"/>
          <p:cNvSpPr/>
          <p:nvPr/>
        </p:nvSpPr>
        <p:spPr>
          <a:xfrm>
            <a:off x="136085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65" name="Shape 3465"/>
          <p:cNvSpPr txBox="1"/>
          <p:nvPr/>
        </p:nvSpPr>
        <p:spPr>
          <a:xfrm>
            <a:off x="145866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466" name="Shape 3466"/>
          <p:cNvCxnSpPr>
            <a:stCxn id="3452" idx="3"/>
            <a:endCxn id="3454" idx="7"/>
          </p:cNvCxnSpPr>
          <p:nvPr/>
        </p:nvCxnSpPr>
        <p:spPr>
          <a:xfrm flipH="1">
            <a:off x="198316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467" name="Shape 3467"/>
          <p:cNvCxnSpPr>
            <a:stCxn id="3452" idx="5"/>
            <a:endCxn id="3456" idx="1"/>
          </p:cNvCxnSpPr>
          <p:nvPr/>
        </p:nvCxnSpPr>
        <p:spPr>
          <a:xfrm>
            <a:off x="247944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468" name="Shape 3468"/>
          <p:cNvCxnSpPr>
            <a:endCxn id="3464" idx="0"/>
          </p:cNvCxnSpPr>
          <p:nvPr/>
        </p:nvCxnSpPr>
        <p:spPr>
          <a:xfrm flipH="1">
            <a:off x="158810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469" name="Shape 3469"/>
          <p:cNvCxnSpPr>
            <a:endCxn id="3462" idx="0"/>
          </p:cNvCxnSpPr>
          <p:nvPr/>
        </p:nvCxnSpPr>
        <p:spPr>
          <a:xfrm>
            <a:off x="191551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470" name="Shape 3470"/>
          <p:cNvCxnSpPr>
            <a:endCxn id="3460" idx="0"/>
          </p:cNvCxnSpPr>
          <p:nvPr/>
        </p:nvCxnSpPr>
        <p:spPr>
          <a:xfrm flipH="1">
            <a:off x="263754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471" name="Shape 3471"/>
          <p:cNvCxnSpPr>
            <a:endCxn id="3458" idx="0"/>
          </p:cNvCxnSpPr>
          <p:nvPr/>
        </p:nvCxnSpPr>
        <p:spPr>
          <a:xfrm>
            <a:off x="296477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472" name="Shape 3472"/>
          <p:cNvSpPr/>
          <p:nvPr/>
        </p:nvSpPr>
        <p:spPr>
          <a:xfrm>
            <a:off x="429365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73" name="Shape 3473"/>
          <p:cNvSpPr txBox="1"/>
          <p:nvPr/>
        </p:nvSpPr>
        <p:spPr>
          <a:xfrm>
            <a:off x="438472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474" name="Shape 3474"/>
          <p:cNvSpPr/>
          <p:nvPr/>
        </p:nvSpPr>
        <p:spPr>
          <a:xfrm>
            <a:off x="3797503" y="170085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75" name="Shape 3475"/>
          <p:cNvSpPr txBox="1"/>
          <p:nvPr/>
        </p:nvSpPr>
        <p:spPr>
          <a:xfrm>
            <a:off x="388856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476" name="Shape 3476"/>
          <p:cNvSpPr/>
          <p:nvPr/>
        </p:nvSpPr>
        <p:spPr>
          <a:xfrm>
            <a:off x="4836359" y="17068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77" name="Shape 3477"/>
          <p:cNvSpPr txBox="1"/>
          <p:nvPr/>
        </p:nvSpPr>
        <p:spPr>
          <a:xfrm>
            <a:off x="492742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478" name="Shape 3478"/>
          <p:cNvSpPr/>
          <p:nvPr/>
        </p:nvSpPr>
        <p:spPr>
          <a:xfrm>
            <a:off x="513497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79" name="Shape 3479"/>
          <p:cNvSpPr txBox="1"/>
          <p:nvPr/>
        </p:nvSpPr>
        <p:spPr>
          <a:xfrm>
            <a:off x="522601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480" name="Shape 3480"/>
          <p:cNvSpPr/>
          <p:nvPr/>
        </p:nvSpPr>
        <p:spPr>
          <a:xfrm>
            <a:off x="461244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81" name="Shape 3481"/>
          <p:cNvSpPr txBox="1"/>
          <p:nvPr/>
        </p:nvSpPr>
        <p:spPr>
          <a:xfrm>
            <a:off x="470348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482" name="Shape 3482"/>
          <p:cNvSpPr/>
          <p:nvPr/>
        </p:nvSpPr>
        <p:spPr>
          <a:xfrm>
            <a:off x="409231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83" name="Shape 3483"/>
          <p:cNvSpPr txBox="1"/>
          <p:nvPr/>
        </p:nvSpPr>
        <p:spPr>
          <a:xfrm>
            <a:off x="418335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484" name="Shape 3484"/>
          <p:cNvSpPr/>
          <p:nvPr/>
        </p:nvSpPr>
        <p:spPr>
          <a:xfrm>
            <a:off x="356300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85" name="Shape 3485"/>
          <p:cNvSpPr txBox="1"/>
          <p:nvPr/>
        </p:nvSpPr>
        <p:spPr>
          <a:xfrm>
            <a:off x="366081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486" name="Shape 3486"/>
          <p:cNvCxnSpPr>
            <a:stCxn id="3472" idx="3"/>
            <a:endCxn id="3474" idx="7"/>
          </p:cNvCxnSpPr>
          <p:nvPr/>
        </p:nvCxnSpPr>
        <p:spPr>
          <a:xfrm flipH="1">
            <a:off x="418531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487" name="Shape 3487"/>
          <p:cNvCxnSpPr>
            <a:stCxn id="3472" idx="5"/>
            <a:endCxn id="3476" idx="1"/>
          </p:cNvCxnSpPr>
          <p:nvPr/>
        </p:nvCxnSpPr>
        <p:spPr>
          <a:xfrm>
            <a:off x="468159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488" name="Shape 3488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489" name="Shape 3489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490" name="Shape 3490"/>
            <p:cNvCxnSpPr>
              <a:endCxn id="3489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91" name="Shape 3491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92" name="Shape 3492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493" name="Shape 3493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494" name="Shape 3494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495" name="Shape 3495"/>
            <p:cNvCxnSpPr>
              <a:endCxn id="3494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96" name="Shape 3496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97" name="Shape 3497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498" name="Shape 3498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499" name="Shape 3499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500" name="Shape 3500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501" name="Shape 3501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502" name="Shape 3502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503" name="Shape 3503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504" name="Shape 3504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505" name="Shape 3505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06" name="Shape 3506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07" name="Shape 3507"/>
          <p:cNvCxnSpPr>
            <a:endCxn id="3484" idx="0"/>
          </p:cNvCxnSpPr>
          <p:nvPr/>
        </p:nvCxnSpPr>
        <p:spPr>
          <a:xfrm flipH="1">
            <a:off x="379025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08" name="Shape 3508"/>
          <p:cNvCxnSpPr>
            <a:endCxn id="3482" idx="0"/>
          </p:cNvCxnSpPr>
          <p:nvPr/>
        </p:nvCxnSpPr>
        <p:spPr>
          <a:xfrm>
            <a:off x="411766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09" name="Shape 3509"/>
          <p:cNvCxnSpPr>
            <a:endCxn id="3480" idx="0"/>
          </p:cNvCxnSpPr>
          <p:nvPr/>
        </p:nvCxnSpPr>
        <p:spPr>
          <a:xfrm flipH="1">
            <a:off x="483969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10" name="Shape 3510"/>
          <p:cNvCxnSpPr>
            <a:endCxn id="3478" idx="0"/>
          </p:cNvCxnSpPr>
          <p:nvPr/>
        </p:nvCxnSpPr>
        <p:spPr>
          <a:xfrm>
            <a:off x="516692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511" name="Shape 3511"/>
          <p:cNvSpPr/>
          <p:nvPr/>
        </p:nvSpPr>
        <p:spPr>
          <a:xfrm>
            <a:off x="6487343" y="11247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12" name="Shape 3512"/>
          <p:cNvSpPr txBox="1"/>
          <p:nvPr/>
        </p:nvSpPr>
        <p:spPr>
          <a:xfrm>
            <a:off x="6578409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513" name="Shape 3513"/>
          <p:cNvSpPr/>
          <p:nvPr/>
        </p:nvSpPr>
        <p:spPr>
          <a:xfrm>
            <a:off x="5991190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14" name="Shape 3514"/>
          <p:cNvSpPr txBox="1"/>
          <p:nvPr/>
        </p:nvSpPr>
        <p:spPr>
          <a:xfrm>
            <a:off x="6082256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515" name="Shape 3515"/>
          <p:cNvSpPr/>
          <p:nvPr/>
        </p:nvSpPr>
        <p:spPr>
          <a:xfrm>
            <a:off x="7030046" y="17068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16" name="Shape 3516"/>
          <p:cNvSpPr txBox="1"/>
          <p:nvPr/>
        </p:nvSpPr>
        <p:spPr>
          <a:xfrm>
            <a:off x="7121112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517" name="Shape 3517"/>
          <p:cNvSpPr/>
          <p:nvPr/>
        </p:nvSpPr>
        <p:spPr>
          <a:xfrm>
            <a:off x="7328662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18" name="Shape 3518"/>
          <p:cNvSpPr txBox="1"/>
          <p:nvPr/>
        </p:nvSpPr>
        <p:spPr>
          <a:xfrm>
            <a:off x="741970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519" name="Shape 3519"/>
          <p:cNvSpPr/>
          <p:nvPr/>
        </p:nvSpPr>
        <p:spPr>
          <a:xfrm>
            <a:off x="6806129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20" name="Shape 3520"/>
          <p:cNvSpPr txBox="1"/>
          <p:nvPr/>
        </p:nvSpPr>
        <p:spPr>
          <a:xfrm>
            <a:off x="6897169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521" name="Shape 3521"/>
          <p:cNvSpPr/>
          <p:nvPr/>
        </p:nvSpPr>
        <p:spPr>
          <a:xfrm>
            <a:off x="6285999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22" name="Shape 3522"/>
          <p:cNvSpPr txBox="1"/>
          <p:nvPr/>
        </p:nvSpPr>
        <p:spPr>
          <a:xfrm>
            <a:off x="6377040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523" name="Shape 3523"/>
          <p:cNvSpPr/>
          <p:nvPr/>
        </p:nvSpPr>
        <p:spPr>
          <a:xfrm>
            <a:off x="5756691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24" name="Shape 3524"/>
          <p:cNvSpPr txBox="1"/>
          <p:nvPr/>
        </p:nvSpPr>
        <p:spPr>
          <a:xfrm>
            <a:off x="5854507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525" name="Shape 3525"/>
          <p:cNvCxnSpPr>
            <a:stCxn id="3511" idx="3"/>
            <a:endCxn id="3513" idx="7"/>
          </p:cNvCxnSpPr>
          <p:nvPr/>
        </p:nvCxnSpPr>
        <p:spPr>
          <a:xfrm flipH="1">
            <a:off x="6379003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26" name="Shape 3526"/>
          <p:cNvCxnSpPr>
            <a:stCxn id="3511" idx="5"/>
            <a:endCxn id="3515" idx="1"/>
          </p:cNvCxnSpPr>
          <p:nvPr/>
        </p:nvCxnSpPr>
        <p:spPr>
          <a:xfrm>
            <a:off x="6875283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27" name="Shape 3527"/>
          <p:cNvCxnSpPr>
            <a:endCxn id="3523" idx="0"/>
          </p:cNvCxnSpPr>
          <p:nvPr/>
        </p:nvCxnSpPr>
        <p:spPr>
          <a:xfrm flipH="1">
            <a:off x="5983941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28" name="Shape 3528"/>
          <p:cNvCxnSpPr>
            <a:endCxn id="3521" idx="0"/>
          </p:cNvCxnSpPr>
          <p:nvPr/>
        </p:nvCxnSpPr>
        <p:spPr>
          <a:xfrm>
            <a:off x="6311349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29" name="Shape 3529"/>
          <p:cNvCxnSpPr>
            <a:endCxn id="3519" idx="0"/>
          </p:cNvCxnSpPr>
          <p:nvPr/>
        </p:nvCxnSpPr>
        <p:spPr>
          <a:xfrm flipH="1">
            <a:off x="7033379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30" name="Shape 3530"/>
          <p:cNvCxnSpPr>
            <a:endCxn id="3517" idx="0"/>
          </p:cNvCxnSpPr>
          <p:nvPr/>
        </p:nvCxnSpPr>
        <p:spPr>
          <a:xfrm>
            <a:off x="7360612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531" name="Shape 3531"/>
          <p:cNvSpPr/>
          <p:nvPr/>
        </p:nvSpPr>
        <p:spPr>
          <a:xfrm>
            <a:off x="3178656" y="30533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32" name="Shape 3532"/>
          <p:cNvSpPr txBox="1"/>
          <p:nvPr/>
        </p:nvSpPr>
        <p:spPr>
          <a:xfrm>
            <a:off x="3269722" y="30777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533" name="Shape 3533"/>
          <p:cNvSpPr/>
          <p:nvPr/>
        </p:nvSpPr>
        <p:spPr>
          <a:xfrm>
            <a:off x="2682503" y="3629451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34" name="Shape 3534"/>
          <p:cNvSpPr txBox="1"/>
          <p:nvPr/>
        </p:nvSpPr>
        <p:spPr>
          <a:xfrm>
            <a:off x="2773569" y="36718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535" name="Shape 3535"/>
          <p:cNvSpPr/>
          <p:nvPr/>
        </p:nvSpPr>
        <p:spPr>
          <a:xfrm>
            <a:off x="3721359" y="36354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36" name="Shape 3536"/>
          <p:cNvSpPr txBox="1"/>
          <p:nvPr/>
        </p:nvSpPr>
        <p:spPr>
          <a:xfrm>
            <a:off x="3812425" y="36718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537" name="Shape 3537"/>
          <p:cNvSpPr/>
          <p:nvPr/>
        </p:nvSpPr>
        <p:spPr>
          <a:xfrm>
            <a:off x="4019974" y="43834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38" name="Shape 3538"/>
          <p:cNvSpPr txBox="1"/>
          <p:nvPr/>
        </p:nvSpPr>
        <p:spPr>
          <a:xfrm>
            <a:off x="4111015" y="44136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539" name="Shape 3539"/>
          <p:cNvSpPr/>
          <p:nvPr/>
        </p:nvSpPr>
        <p:spPr>
          <a:xfrm>
            <a:off x="3497441" y="43834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40" name="Shape 3540"/>
          <p:cNvSpPr txBox="1"/>
          <p:nvPr/>
        </p:nvSpPr>
        <p:spPr>
          <a:xfrm>
            <a:off x="3588482" y="44136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541" name="Shape 3541"/>
          <p:cNvSpPr/>
          <p:nvPr/>
        </p:nvSpPr>
        <p:spPr>
          <a:xfrm>
            <a:off x="2977312" y="43805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42" name="Shape 3542"/>
          <p:cNvSpPr txBox="1"/>
          <p:nvPr/>
        </p:nvSpPr>
        <p:spPr>
          <a:xfrm>
            <a:off x="3068352" y="44106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543" name="Shape 3543"/>
          <p:cNvSpPr/>
          <p:nvPr/>
        </p:nvSpPr>
        <p:spPr>
          <a:xfrm>
            <a:off x="2448004" y="43805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44" name="Shape 3544"/>
          <p:cNvSpPr txBox="1"/>
          <p:nvPr/>
        </p:nvSpPr>
        <p:spPr>
          <a:xfrm>
            <a:off x="2545819" y="44106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545" name="Shape 3545"/>
          <p:cNvCxnSpPr>
            <a:stCxn id="3531" idx="3"/>
            <a:endCxn id="3533" idx="7"/>
          </p:cNvCxnSpPr>
          <p:nvPr/>
        </p:nvCxnSpPr>
        <p:spPr>
          <a:xfrm flipH="1">
            <a:off x="3070316" y="34412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46" name="Shape 3546"/>
          <p:cNvCxnSpPr>
            <a:stCxn id="3531" idx="5"/>
            <a:endCxn id="3535" idx="1"/>
          </p:cNvCxnSpPr>
          <p:nvPr/>
        </p:nvCxnSpPr>
        <p:spPr>
          <a:xfrm>
            <a:off x="3566596" y="34412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47" name="Shape 3547"/>
          <p:cNvCxnSpPr>
            <a:endCxn id="3543" idx="0"/>
          </p:cNvCxnSpPr>
          <p:nvPr/>
        </p:nvCxnSpPr>
        <p:spPr>
          <a:xfrm flipH="1">
            <a:off x="2675254" y="40661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48" name="Shape 3548"/>
          <p:cNvCxnSpPr>
            <a:endCxn id="3541" idx="0"/>
          </p:cNvCxnSpPr>
          <p:nvPr/>
        </p:nvCxnSpPr>
        <p:spPr>
          <a:xfrm>
            <a:off x="3002662" y="40619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49" name="Shape 3549"/>
          <p:cNvCxnSpPr>
            <a:endCxn id="3539" idx="0"/>
          </p:cNvCxnSpPr>
          <p:nvPr/>
        </p:nvCxnSpPr>
        <p:spPr>
          <a:xfrm flipH="1">
            <a:off x="3724691" y="40678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50" name="Shape 3550"/>
          <p:cNvCxnSpPr>
            <a:endCxn id="3537" idx="0"/>
          </p:cNvCxnSpPr>
          <p:nvPr/>
        </p:nvCxnSpPr>
        <p:spPr>
          <a:xfrm>
            <a:off x="4051924" y="40660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551" name="Shape 3551"/>
          <p:cNvSpPr/>
          <p:nvPr/>
        </p:nvSpPr>
        <p:spPr>
          <a:xfrm>
            <a:off x="5400193" y="30533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52" name="Shape 3552"/>
          <p:cNvSpPr txBox="1"/>
          <p:nvPr/>
        </p:nvSpPr>
        <p:spPr>
          <a:xfrm>
            <a:off x="5491259" y="30777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553" name="Shape 3553"/>
          <p:cNvSpPr/>
          <p:nvPr/>
        </p:nvSpPr>
        <p:spPr>
          <a:xfrm>
            <a:off x="4904040" y="36294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54" name="Shape 3554"/>
          <p:cNvSpPr txBox="1"/>
          <p:nvPr/>
        </p:nvSpPr>
        <p:spPr>
          <a:xfrm>
            <a:off x="4995106" y="36718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555" name="Shape 3555"/>
          <p:cNvSpPr/>
          <p:nvPr/>
        </p:nvSpPr>
        <p:spPr>
          <a:xfrm>
            <a:off x="5942896" y="36354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56" name="Shape 3556"/>
          <p:cNvSpPr txBox="1"/>
          <p:nvPr/>
        </p:nvSpPr>
        <p:spPr>
          <a:xfrm>
            <a:off x="6033962" y="36718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557" name="Shape 3557"/>
          <p:cNvSpPr/>
          <p:nvPr/>
        </p:nvSpPr>
        <p:spPr>
          <a:xfrm>
            <a:off x="6241512" y="43834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58" name="Shape 3558"/>
          <p:cNvSpPr txBox="1"/>
          <p:nvPr/>
        </p:nvSpPr>
        <p:spPr>
          <a:xfrm>
            <a:off x="6332552" y="44136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559" name="Shape 3559"/>
          <p:cNvSpPr/>
          <p:nvPr/>
        </p:nvSpPr>
        <p:spPr>
          <a:xfrm>
            <a:off x="5718979" y="43834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60" name="Shape 3560"/>
          <p:cNvSpPr txBox="1"/>
          <p:nvPr/>
        </p:nvSpPr>
        <p:spPr>
          <a:xfrm>
            <a:off x="5810019" y="44136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561" name="Shape 3561"/>
          <p:cNvSpPr/>
          <p:nvPr/>
        </p:nvSpPr>
        <p:spPr>
          <a:xfrm>
            <a:off x="5198849" y="4380523"/>
            <a:ext cx="454500" cy="4545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62" name="Shape 3562"/>
          <p:cNvSpPr txBox="1"/>
          <p:nvPr/>
        </p:nvSpPr>
        <p:spPr>
          <a:xfrm>
            <a:off x="5289890" y="44106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563" name="Shape 3563"/>
          <p:cNvSpPr/>
          <p:nvPr/>
        </p:nvSpPr>
        <p:spPr>
          <a:xfrm>
            <a:off x="4669541" y="43805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64" name="Shape 3564"/>
          <p:cNvSpPr txBox="1"/>
          <p:nvPr/>
        </p:nvSpPr>
        <p:spPr>
          <a:xfrm>
            <a:off x="4767357" y="44106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565" name="Shape 3565"/>
          <p:cNvCxnSpPr>
            <a:stCxn id="3551" idx="3"/>
            <a:endCxn id="3553" idx="7"/>
          </p:cNvCxnSpPr>
          <p:nvPr/>
        </p:nvCxnSpPr>
        <p:spPr>
          <a:xfrm flipH="1">
            <a:off x="5291853" y="34412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66" name="Shape 3566"/>
          <p:cNvCxnSpPr>
            <a:stCxn id="3551" idx="5"/>
            <a:endCxn id="3555" idx="1"/>
          </p:cNvCxnSpPr>
          <p:nvPr/>
        </p:nvCxnSpPr>
        <p:spPr>
          <a:xfrm>
            <a:off x="5788133" y="34412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67" name="Shape 3567"/>
          <p:cNvCxnSpPr>
            <a:endCxn id="3563" idx="0"/>
          </p:cNvCxnSpPr>
          <p:nvPr/>
        </p:nvCxnSpPr>
        <p:spPr>
          <a:xfrm flipH="1">
            <a:off x="4896791" y="40661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68" name="Shape 3568"/>
          <p:cNvCxnSpPr>
            <a:endCxn id="3561" idx="0"/>
          </p:cNvCxnSpPr>
          <p:nvPr/>
        </p:nvCxnSpPr>
        <p:spPr>
          <a:xfrm>
            <a:off x="5224199" y="40619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69" name="Shape 3569"/>
          <p:cNvCxnSpPr>
            <a:endCxn id="3559" idx="0"/>
          </p:cNvCxnSpPr>
          <p:nvPr/>
        </p:nvCxnSpPr>
        <p:spPr>
          <a:xfrm flipH="1">
            <a:off x="5946229" y="40678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70" name="Shape 3570"/>
          <p:cNvCxnSpPr>
            <a:endCxn id="3557" idx="0"/>
          </p:cNvCxnSpPr>
          <p:nvPr/>
        </p:nvCxnSpPr>
        <p:spPr>
          <a:xfrm>
            <a:off x="6273462" y="40660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571" name="Shape 3571"/>
          <p:cNvSpPr/>
          <p:nvPr/>
        </p:nvSpPr>
        <p:spPr>
          <a:xfrm rot="-6962846">
            <a:off x="2296602" y="2023399"/>
            <a:ext cx="456259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3572" name="Shape 3572"/>
          <p:cNvSpPr/>
          <p:nvPr/>
        </p:nvSpPr>
        <p:spPr>
          <a:xfrm rot="1731856">
            <a:off x="4132375" y="1964961"/>
            <a:ext cx="456241" cy="43715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3573" name="Shape 3573"/>
          <p:cNvSpPr/>
          <p:nvPr/>
        </p:nvSpPr>
        <p:spPr>
          <a:xfrm rot="-5666691">
            <a:off x="6052551" y="1272996"/>
            <a:ext cx="456278" cy="43718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3574" name="Shape 3574"/>
          <p:cNvSpPr/>
          <p:nvPr/>
        </p:nvSpPr>
        <p:spPr>
          <a:xfrm rot="1339367">
            <a:off x="3048152" y="3936245"/>
            <a:ext cx="456246" cy="437194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grpSp>
        <p:nvGrpSpPr>
          <p:cNvPr id="3575" name="Shape 3575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576" name="Shape 3576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577" name="Shape 3577"/>
            <p:cNvCxnSpPr>
              <a:endCxn id="3576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578" name="Shape 3578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579" name="Shape 3579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580" name="Shape 3580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581" name="Shape 3581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582" name="Shape 3582"/>
            <p:cNvCxnSpPr>
              <a:endCxn id="3581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583" name="Shape 3583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584" name="Shape 3584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585" name="Shape 3585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586" name="Shape 3586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587" name="Shape 3587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588" name="Shape 3588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589" name="Shape 3589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590" name="Shape 3590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591" name="Shape 3591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592" name="Shape 3592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593" name="Shape 3593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594" name="Shape 3594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595" name="Shape 3595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596" name="Shape 3596"/>
            <p:cNvCxnSpPr>
              <a:endCxn id="3595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597" name="Shape 3597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598" name="Shape 3598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599" name="Shape 3599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600" name="Shape 3600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601" name="Shape 3601"/>
            <p:cNvCxnSpPr>
              <a:endCxn id="3600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02" name="Shape 3602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03" name="Shape 3603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604" name="Shape 3604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605" name="Shape 3605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606" name="Shape 3606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607" name="Shape 3607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608" name="Shape 3608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609" name="Shape 3609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610" name="Shape 3610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611" name="Shape 3611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612" name="Shape 3612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613" name="Shape 3613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614" name="Shape 3614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615" name="Shape 3615"/>
            <p:cNvCxnSpPr>
              <a:endCxn id="3614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16" name="Shape 3616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17" name="Shape 3617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618" name="Shape 3618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619" name="Shape 3619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620" name="Shape 3620"/>
            <p:cNvCxnSpPr>
              <a:endCxn id="3619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21" name="Shape 3621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22" name="Shape 3622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623" name="Shape 3623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624" name="Shape 3624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625" name="Shape 3625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626" name="Shape 3626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627" name="Shape 3627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628" name="Shape 3628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629" name="Shape 3629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630" name="Shape 3630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631" name="Shape 3631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632" name="Shape 3632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633" name="Shape 3633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634" name="Shape 3634"/>
            <p:cNvCxnSpPr>
              <a:endCxn id="3633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35" name="Shape 3635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36" name="Shape 3636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637" name="Shape 3637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638" name="Shape 3638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639" name="Shape 3639"/>
            <p:cNvCxnSpPr>
              <a:endCxn id="3638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40" name="Shape 3640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41" name="Shape 3641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642" name="Shape 3642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643" name="Shape 3643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644" name="Shape 3644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645" name="Shape 3645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646" name="Shape 3646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647" name="Shape 3647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648" name="Shape 3648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649" name="Shape 3649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650" name="Shape 3650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4" name="Shape 3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" name="Shape 3655"/>
          <p:cNvSpPr txBox="1"/>
          <p:nvPr>
            <p:ph type="title"/>
          </p:nvPr>
        </p:nvSpPr>
        <p:spPr>
          <a:xfrm>
            <a:off x="311700" y="439750"/>
            <a:ext cx="1671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Heapify</a:t>
            </a:r>
          </a:p>
        </p:txBody>
      </p:sp>
      <p:sp>
        <p:nvSpPr>
          <p:cNvPr id="3656" name="Shape 3656"/>
          <p:cNvSpPr/>
          <p:nvPr/>
        </p:nvSpPr>
        <p:spPr>
          <a:xfrm>
            <a:off x="209150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57" name="Shape 3657"/>
          <p:cNvSpPr txBox="1"/>
          <p:nvPr/>
        </p:nvSpPr>
        <p:spPr>
          <a:xfrm>
            <a:off x="218257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658" name="Shape 3658"/>
          <p:cNvSpPr/>
          <p:nvPr/>
        </p:nvSpPr>
        <p:spPr>
          <a:xfrm>
            <a:off x="1595353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59" name="Shape 3659"/>
          <p:cNvSpPr txBox="1"/>
          <p:nvPr/>
        </p:nvSpPr>
        <p:spPr>
          <a:xfrm>
            <a:off x="168641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660" name="Shape 3660"/>
          <p:cNvSpPr/>
          <p:nvPr/>
        </p:nvSpPr>
        <p:spPr>
          <a:xfrm>
            <a:off x="2634209" y="1706826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61" name="Shape 3661"/>
          <p:cNvSpPr txBox="1"/>
          <p:nvPr/>
        </p:nvSpPr>
        <p:spPr>
          <a:xfrm>
            <a:off x="272527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662" name="Shape 3662"/>
          <p:cNvSpPr/>
          <p:nvPr/>
        </p:nvSpPr>
        <p:spPr>
          <a:xfrm>
            <a:off x="293282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63" name="Shape 3663"/>
          <p:cNvSpPr txBox="1"/>
          <p:nvPr/>
        </p:nvSpPr>
        <p:spPr>
          <a:xfrm>
            <a:off x="302386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664" name="Shape 3664"/>
          <p:cNvSpPr/>
          <p:nvPr/>
        </p:nvSpPr>
        <p:spPr>
          <a:xfrm>
            <a:off x="241029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65" name="Shape 3665"/>
          <p:cNvSpPr txBox="1"/>
          <p:nvPr/>
        </p:nvSpPr>
        <p:spPr>
          <a:xfrm>
            <a:off x="250133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666" name="Shape 3666"/>
          <p:cNvSpPr/>
          <p:nvPr/>
        </p:nvSpPr>
        <p:spPr>
          <a:xfrm>
            <a:off x="189016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67" name="Shape 3667"/>
          <p:cNvSpPr txBox="1"/>
          <p:nvPr/>
        </p:nvSpPr>
        <p:spPr>
          <a:xfrm>
            <a:off x="198120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668" name="Shape 3668"/>
          <p:cNvSpPr/>
          <p:nvPr/>
        </p:nvSpPr>
        <p:spPr>
          <a:xfrm>
            <a:off x="136085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69" name="Shape 3669"/>
          <p:cNvSpPr txBox="1"/>
          <p:nvPr/>
        </p:nvSpPr>
        <p:spPr>
          <a:xfrm>
            <a:off x="145866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670" name="Shape 3670"/>
          <p:cNvCxnSpPr>
            <a:stCxn id="3656" idx="3"/>
            <a:endCxn id="3658" idx="7"/>
          </p:cNvCxnSpPr>
          <p:nvPr/>
        </p:nvCxnSpPr>
        <p:spPr>
          <a:xfrm flipH="1">
            <a:off x="198316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671" name="Shape 3671"/>
          <p:cNvCxnSpPr>
            <a:stCxn id="3656" idx="5"/>
            <a:endCxn id="3660" idx="1"/>
          </p:cNvCxnSpPr>
          <p:nvPr/>
        </p:nvCxnSpPr>
        <p:spPr>
          <a:xfrm>
            <a:off x="247944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672" name="Shape 3672"/>
          <p:cNvCxnSpPr>
            <a:endCxn id="3668" idx="0"/>
          </p:cNvCxnSpPr>
          <p:nvPr/>
        </p:nvCxnSpPr>
        <p:spPr>
          <a:xfrm flipH="1">
            <a:off x="158810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673" name="Shape 3673"/>
          <p:cNvCxnSpPr>
            <a:endCxn id="3666" idx="0"/>
          </p:cNvCxnSpPr>
          <p:nvPr/>
        </p:nvCxnSpPr>
        <p:spPr>
          <a:xfrm>
            <a:off x="191551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674" name="Shape 3674"/>
          <p:cNvCxnSpPr>
            <a:endCxn id="3664" idx="0"/>
          </p:cNvCxnSpPr>
          <p:nvPr/>
        </p:nvCxnSpPr>
        <p:spPr>
          <a:xfrm flipH="1">
            <a:off x="263754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675" name="Shape 3675"/>
          <p:cNvCxnSpPr>
            <a:endCxn id="3662" idx="0"/>
          </p:cNvCxnSpPr>
          <p:nvPr/>
        </p:nvCxnSpPr>
        <p:spPr>
          <a:xfrm>
            <a:off x="296477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676" name="Shape 3676"/>
          <p:cNvSpPr/>
          <p:nvPr/>
        </p:nvSpPr>
        <p:spPr>
          <a:xfrm>
            <a:off x="4293656" y="1124725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77" name="Shape 3677"/>
          <p:cNvSpPr txBox="1"/>
          <p:nvPr/>
        </p:nvSpPr>
        <p:spPr>
          <a:xfrm>
            <a:off x="4384722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678" name="Shape 3678"/>
          <p:cNvSpPr/>
          <p:nvPr/>
        </p:nvSpPr>
        <p:spPr>
          <a:xfrm>
            <a:off x="3797503" y="1700851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79" name="Shape 3679"/>
          <p:cNvSpPr txBox="1"/>
          <p:nvPr/>
        </p:nvSpPr>
        <p:spPr>
          <a:xfrm>
            <a:off x="3888569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680" name="Shape 3680"/>
          <p:cNvSpPr/>
          <p:nvPr/>
        </p:nvSpPr>
        <p:spPr>
          <a:xfrm>
            <a:off x="4836359" y="17068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81" name="Shape 3681"/>
          <p:cNvSpPr txBox="1"/>
          <p:nvPr/>
        </p:nvSpPr>
        <p:spPr>
          <a:xfrm>
            <a:off x="4927425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682" name="Shape 3682"/>
          <p:cNvSpPr/>
          <p:nvPr/>
        </p:nvSpPr>
        <p:spPr>
          <a:xfrm>
            <a:off x="5134974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83" name="Shape 3683"/>
          <p:cNvSpPr txBox="1"/>
          <p:nvPr/>
        </p:nvSpPr>
        <p:spPr>
          <a:xfrm>
            <a:off x="5226015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684" name="Shape 3684"/>
          <p:cNvSpPr/>
          <p:nvPr/>
        </p:nvSpPr>
        <p:spPr>
          <a:xfrm>
            <a:off x="4612441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85" name="Shape 3685"/>
          <p:cNvSpPr txBox="1"/>
          <p:nvPr/>
        </p:nvSpPr>
        <p:spPr>
          <a:xfrm>
            <a:off x="470348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686" name="Shape 3686"/>
          <p:cNvSpPr/>
          <p:nvPr/>
        </p:nvSpPr>
        <p:spPr>
          <a:xfrm>
            <a:off x="4092312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87" name="Shape 3687"/>
          <p:cNvSpPr txBox="1"/>
          <p:nvPr/>
        </p:nvSpPr>
        <p:spPr>
          <a:xfrm>
            <a:off x="4183352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688" name="Shape 3688"/>
          <p:cNvSpPr/>
          <p:nvPr/>
        </p:nvSpPr>
        <p:spPr>
          <a:xfrm>
            <a:off x="3563004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89" name="Shape 3689"/>
          <p:cNvSpPr txBox="1"/>
          <p:nvPr/>
        </p:nvSpPr>
        <p:spPr>
          <a:xfrm>
            <a:off x="3660819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690" name="Shape 3690"/>
          <p:cNvCxnSpPr>
            <a:stCxn id="3676" idx="3"/>
            <a:endCxn id="3678" idx="7"/>
          </p:cNvCxnSpPr>
          <p:nvPr/>
        </p:nvCxnSpPr>
        <p:spPr>
          <a:xfrm flipH="1">
            <a:off x="4185316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691" name="Shape 3691"/>
          <p:cNvCxnSpPr>
            <a:stCxn id="3676" idx="5"/>
            <a:endCxn id="3680" idx="1"/>
          </p:cNvCxnSpPr>
          <p:nvPr/>
        </p:nvCxnSpPr>
        <p:spPr>
          <a:xfrm>
            <a:off x="4681596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692" name="Shape 3692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693" name="Shape 3693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694" name="Shape 3694"/>
            <p:cNvCxnSpPr>
              <a:endCxn id="3693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95" name="Shape 3695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696" name="Shape 3696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697" name="Shape 3697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698" name="Shape 3698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699" name="Shape 3699"/>
            <p:cNvCxnSpPr>
              <a:endCxn id="3698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700" name="Shape 3700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701" name="Shape 3701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702" name="Shape 3702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703" name="Shape 3703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704" name="Shape 3704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705" name="Shape 3705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706" name="Shape 3706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707" name="Shape 3707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708" name="Shape 3708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709" name="Shape 3709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10" name="Shape 3710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11" name="Shape 3711"/>
          <p:cNvCxnSpPr>
            <a:endCxn id="3688" idx="0"/>
          </p:cNvCxnSpPr>
          <p:nvPr/>
        </p:nvCxnSpPr>
        <p:spPr>
          <a:xfrm flipH="1">
            <a:off x="3790254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12" name="Shape 3712"/>
          <p:cNvCxnSpPr>
            <a:endCxn id="3686" idx="0"/>
          </p:cNvCxnSpPr>
          <p:nvPr/>
        </p:nvCxnSpPr>
        <p:spPr>
          <a:xfrm>
            <a:off x="4117662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13" name="Shape 3713"/>
          <p:cNvCxnSpPr>
            <a:endCxn id="3684" idx="0"/>
          </p:cNvCxnSpPr>
          <p:nvPr/>
        </p:nvCxnSpPr>
        <p:spPr>
          <a:xfrm flipH="1">
            <a:off x="4839691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14" name="Shape 3714"/>
          <p:cNvCxnSpPr>
            <a:endCxn id="3682" idx="0"/>
          </p:cNvCxnSpPr>
          <p:nvPr/>
        </p:nvCxnSpPr>
        <p:spPr>
          <a:xfrm>
            <a:off x="5166924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715" name="Shape 3715"/>
          <p:cNvSpPr/>
          <p:nvPr/>
        </p:nvSpPr>
        <p:spPr>
          <a:xfrm>
            <a:off x="6487343" y="11247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16" name="Shape 3716"/>
          <p:cNvSpPr txBox="1"/>
          <p:nvPr/>
        </p:nvSpPr>
        <p:spPr>
          <a:xfrm>
            <a:off x="6578409" y="11491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717" name="Shape 3717"/>
          <p:cNvSpPr/>
          <p:nvPr/>
        </p:nvSpPr>
        <p:spPr>
          <a:xfrm>
            <a:off x="5991190" y="17008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18" name="Shape 3718"/>
          <p:cNvSpPr txBox="1"/>
          <p:nvPr/>
        </p:nvSpPr>
        <p:spPr>
          <a:xfrm>
            <a:off x="6082256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719" name="Shape 3719"/>
          <p:cNvSpPr/>
          <p:nvPr/>
        </p:nvSpPr>
        <p:spPr>
          <a:xfrm>
            <a:off x="7030046" y="17068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20" name="Shape 3720"/>
          <p:cNvSpPr txBox="1"/>
          <p:nvPr/>
        </p:nvSpPr>
        <p:spPr>
          <a:xfrm>
            <a:off x="7121112" y="17432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721" name="Shape 3721"/>
          <p:cNvSpPr/>
          <p:nvPr/>
        </p:nvSpPr>
        <p:spPr>
          <a:xfrm>
            <a:off x="7328662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22" name="Shape 3722"/>
          <p:cNvSpPr txBox="1"/>
          <p:nvPr/>
        </p:nvSpPr>
        <p:spPr>
          <a:xfrm>
            <a:off x="7419702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723" name="Shape 3723"/>
          <p:cNvSpPr/>
          <p:nvPr/>
        </p:nvSpPr>
        <p:spPr>
          <a:xfrm>
            <a:off x="6806129" y="24548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24" name="Shape 3724"/>
          <p:cNvSpPr txBox="1"/>
          <p:nvPr/>
        </p:nvSpPr>
        <p:spPr>
          <a:xfrm>
            <a:off x="6897169" y="24850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725" name="Shape 3725"/>
          <p:cNvSpPr/>
          <p:nvPr/>
        </p:nvSpPr>
        <p:spPr>
          <a:xfrm>
            <a:off x="6285999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26" name="Shape 3726"/>
          <p:cNvSpPr txBox="1"/>
          <p:nvPr/>
        </p:nvSpPr>
        <p:spPr>
          <a:xfrm>
            <a:off x="6377040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727" name="Shape 3727"/>
          <p:cNvSpPr/>
          <p:nvPr/>
        </p:nvSpPr>
        <p:spPr>
          <a:xfrm>
            <a:off x="5756691" y="24519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28" name="Shape 3728"/>
          <p:cNvSpPr txBox="1"/>
          <p:nvPr/>
        </p:nvSpPr>
        <p:spPr>
          <a:xfrm>
            <a:off x="5854507" y="24820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729" name="Shape 3729"/>
          <p:cNvCxnSpPr>
            <a:stCxn id="3715" idx="3"/>
            <a:endCxn id="3717" idx="7"/>
          </p:cNvCxnSpPr>
          <p:nvPr/>
        </p:nvCxnSpPr>
        <p:spPr>
          <a:xfrm flipH="1">
            <a:off x="6379003" y="15126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30" name="Shape 3730"/>
          <p:cNvCxnSpPr>
            <a:stCxn id="3715" idx="5"/>
            <a:endCxn id="3719" idx="1"/>
          </p:cNvCxnSpPr>
          <p:nvPr/>
        </p:nvCxnSpPr>
        <p:spPr>
          <a:xfrm>
            <a:off x="6875283" y="15126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31" name="Shape 3731"/>
          <p:cNvCxnSpPr>
            <a:endCxn id="3727" idx="0"/>
          </p:cNvCxnSpPr>
          <p:nvPr/>
        </p:nvCxnSpPr>
        <p:spPr>
          <a:xfrm flipH="1">
            <a:off x="5983941" y="21375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32" name="Shape 3732"/>
          <p:cNvCxnSpPr>
            <a:endCxn id="3725" idx="0"/>
          </p:cNvCxnSpPr>
          <p:nvPr/>
        </p:nvCxnSpPr>
        <p:spPr>
          <a:xfrm>
            <a:off x="6311349" y="21333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33" name="Shape 3733"/>
          <p:cNvCxnSpPr>
            <a:endCxn id="3723" idx="0"/>
          </p:cNvCxnSpPr>
          <p:nvPr/>
        </p:nvCxnSpPr>
        <p:spPr>
          <a:xfrm flipH="1">
            <a:off x="7033379" y="21392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34" name="Shape 3734"/>
          <p:cNvCxnSpPr>
            <a:endCxn id="3721" idx="0"/>
          </p:cNvCxnSpPr>
          <p:nvPr/>
        </p:nvCxnSpPr>
        <p:spPr>
          <a:xfrm>
            <a:off x="7360612" y="21374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735" name="Shape 3735"/>
          <p:cNvSpPr/>
          <p:nvPr/>
        </p:nvSpPr>
        <p:spPr>
          <a:xfrm>
            <a:off x="3178656" y="3053325"/>
            <a:ext cx="454500" cy="4545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36" name="Shape 3736"/>
          <p:cNvSpPr txBox="1"/>
          <p:nvPr/>
        </p:nvSpPr>
        <p:spPr>
          <a:xfrm>
            <a:off x="3269722" y="30777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737" name="Shape 3737"/>
          <p:cNvSpPr/>
          <p:nvPr/>
        </p:nvSpPr>
        <p:spPr>
          <a:xfrm>
            <a:off x="2682503" y="3629451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38" name="Shape 3738"/>
          <p:cNvSpPr txBox="1"/>
          <p:nvPr/>
        </p:nvSpPr>
        <p:spPr>
          <a:xfrm>
            <a:off x="2773569" y="36718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739" name="Shape 3739"/>
          <p:cNvSpPr/>
          <p:nvPr/>
        </p:nvSpPr>
        <p:spPr>
          <a:xfrm>
            <a:off x="3721359" y="36354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40" name="Shape 3740"/>
          <p:cNvSpPr txBox="1"/>
          <p:nvPr/>
        </p:nvSpPr>
        <p:spPr>
          <a:xfrm>
            <a:off x="3812425" y="36718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741" name="Shape 3741"/>
          <p:cNvSpPr/>
          <p:nvPr/>
        </p:nvSpPr>
        <p:spPr>
          <a:xfrm>
            <a:off x="4019974" y="43834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42" name="Shape 3742"/>
          <p:cNvSpPr txBox="1"/>
          <p:nvPr/>
        </p:nvSpPr>
        <p:spPr>
          <a:xfrm>
            <a:off x="4111015" y="44136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743" name="Shape 3743"/>
          <p:cNvSpPr/>
          <p:nvPr/>
        </p:nvSpPr>
        <p:spPr>
          <a:xfrm>
            <a:off x="3497441" y="43834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44" name="Shape 3744"/>
          <p:cNvSpPr txBox="1"/>
          <p:nvPr/>
        </p:nvSpPr>
        <p:spPr>
          <a:xfrm>
            <a:off x="3588482" y="44136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745" name="Shape 3745"/>
          <p:cNvSpPr/>
          <p:nvPr/>
        </p:nvSpPr>
        <p:spPr>
          <a:xfrm>
            <a:off x="2977312" y="43805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46" name="Shape 3746"/>
          <p:cNvSpPr txBox="1"/>
          <p:nvPr/>
        </p:nvSpPr>
        <p:spPr>
          <a:xfrm>
            <a:off x="3068352" y="44106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747" name="Shape 3747"/>
          <p:cNvSpPr/>
          <p:nvPr/>
        </p:nvSpPr>
        <p:spPr>
          <a:xfrm>
            <a:off x="2448004" y="43805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48" name="Shape 3748"/>
          <p:cNvSpPr txBox="1"/>
          <p:nvPr/>
        </p:nvSpPr>
        <p:spPr>
          <a:xfrm>
            <a:off x="2545819" y="44106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749" name="Shape 3749"/>
          <p:cNvCxnSpPr>
            <a:stCxn id="3735" idx="3"/>
            <a:endCxn id="3737" idx="7"/>
          </p:cNvCxnSpPr>
          <p:nvPr/>
        </p:nvCxnSpPr>
        <p:spPr>
          <a:xfrm flipH="1">
            <a:off x="3070316" y="34412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50" name="Shape 3750"/>
          <p:cNvCxnSpPr>
            <a:stCxn id="3735" idx="5"/>
            <a:endCxn id="3739" idx="1"/>
          </p:cNvCxnSpPr>
          <p:nvPr/>
        </p:nvCxnSpPr>
        <p:spPr>
          <a:xfrm>
            <a:off x="3566596" y="34412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51" name="Shape 3751"/>
          <p:cNvCxnSpPr>
            <a:endCxn id="3747" idx="0"/>
          </p:cNvCxnSpPr>
          <p:nvPr/>
        </p:nvCxnSpPr>
        <p:spPr>
          <a:xfrm flipH="1">
            <a:off x="2675254" y="40661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52" name="Shape 3752"/>
          <p:cNvCxnSpPr>
            <a:endCxn id="3745" idx="0"/>
          </p:cNvCxnSpPr>
          <p:nvPr/>
        </p:nvCxnSpPr>
        <p:spPr>
          <a:xfrm>
            <a:off x="3002662" y="40619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53" name="Shape 3753"/>
          <p:cNvCxnSpPr>
            <a:endCxn id="3743" idx="0"/>
          </p:cNvCxnSpPr>
          <p:nvPr/>
        </p:nvCxnSpPr>
        <p:spPr>
          <a:xfrm flipH="1">
            <a:off x="3724691" y="40678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54" name="Shape 3754"/>
          <p:cNvCxnSpPr>
            <a:endCxn id="3741" idx="0"/>
          </p:cNvCxnSpPr>
          <p:nvPr/>
        </p:nvCxnSpPr>
        <p:spPr>
          <a:xfrm>
            <a:off x="4051924" y="40660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755" name="Shape 3755"/>
          <p:cNvSpPr/>
          <p:nvPr/>
        </p:nvSpPr>
        <p:spPr>
          <a:xfrm>
            <a:off x="5400193" y="3053325"/>
            <a:ext cx="454500" cy="45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56" name="Shape 3756"/>
          <p:cNvSpPr txBox="1"/>
          <p:nvPr/>
        </p:nvSpPr>
        <p:spPr>
          <a:xfrm>
            <a:off x="5491259" y="3077798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757" name="Shape 3757"/>
          <p:cNvSpPr/>
          <p:nvPr/>
        </p:nvSpPr>
        <p:spPr>
          <a:xfrm>
            <a:off x="4904040" y="3629451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58" name="Shape 3758"/>
          <p:cNvSpPr txBox="1"/>
          <p:nvPr/>
        </p:nvSpPr>
        <p:spPr>
          <a:xfrm>
            <a:off x="4995106" y="36718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759" name="Shape 3759"/>
          <p:cNvSpPr/>
          <p:nvPr/>
        </p:nvSpPr>
        <p:spPr>
          <a:xfrm>
            <a:off x="5942896" y="3635426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60" name="Shape 3760"/>
          <p:cNvSpPr txBox="1"/>
          <p:nvPr/>
        </p:nvSpPr>
        <p:spPr>
          <a:xfrm>
            <a:off x="6033962" y="3671849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761" name="Shape 3761"/>
          <p:cNvSpPr/>
          <p:nvPr/>
        </p:nvSpPr>
        <p:spPr>
          <a:xfrm>
            <a:off x="6241512" y="43834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62" name="Shape 3762"/>
          <p:cNvSpPr txBox="1"/>
          <p:nvPr/>
        </p:nvSpPr>
        <p:spPr>
          <a:xfrm>
            <a:off x="6332552" y="44136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3763" name="Shape 3763"/>
          <p:cNvSpPr/>
          <p:nvPr/>
        </p:nvSpPr>
        <p:spPr>
          <a:xfrm>
            <a:off x="5718979" y="4383498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64" name="Shape 3764"/>
          <p:cNvSpPr txBox="1"/>
          <p:nvPr/>
        </p:nvSpPr>
        <p:spPr>
          <a:xfrm>
            <a:off x="5810019" y="4413670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765" name="Shape 3765"/>
          <p:cNvSpPr/>
          <p:nvPr/>
        </p:nvSpPr>
        <p:spPr>
          <a:xfrm>
            <a:off x="5198849" y="43805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66" name="Shape 3766"/>
          <p:cNvSpPr txBox="1"/>
          <p:nvPr/>
        </p:nvSpPr>
        <p:spPr>
          <a:xfrm>
            <a:off x="5289890" y="44106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767" name="Shape 3767"/>
          <p:cNvSpPr/>
          <p:nvPr/>
        </p:nvSpPr>
        <p:spPr>
          <a:xfrm>
            <a:off x="4669541" y="4380523"/>
            <a:ext cx="454500" cy="454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68" name="Shape 3768"/>
          <p:cNvSpPr txBox="1"/>
          <p:nvPr/>
        </p:nvSpPr>
        <p:spPr>
          <a:xfrm>
            <a:off x="4767357" y="4410695"/>
            <a:ext cx="272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cxnSp>
        <p:nvCxnSpPr>
          <p:cNvPr id="3769" name="Shape 3769"/>
          <p:cNvCxnSpPr>
            <a:stCxn id="3755" idx="3"/>
            <a:endCxn id="3757" idx="7"/>
          </p:cNvCxnSpPr>
          <p:nvPr/>
        </p:nvCxnSpPr>
        <p:spPr>
          <a:xfrm flipH="1">
            <a:off x="5291853" y="3441265"/>
            <a:ext cx="174900" cy="25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70" name="Shape 3770"/>
          <p:cNvCxnSpPr>
            <a:stCxn id="3755" idx="5"/>
            <a:endCxn id="3759" idx="1"/>
          </p:cNvCxnSpPr>
          <p:nvPr/>
        </p:nvCxnSpPr>
        <p:spPr>
          <a:xfrm>
            <a:off x="5788133" y="3441265"/>
            <a:ext cx="221400" cy="260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71" name="Shape 3771"/>
          <p:cNvCxnSpPr>
            <a:endCxn id="3767" idx="0"/>
          </p:cNvCxnSpPr>
          <p:nvPr/>
        </p:nvCxnSpPr>
        <p:spPr>
          <a:xfrm flipH="1">
            <a:off x="4896791" y="4066123"/>
            <a:ext cx="140700" cy="314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72" name="Shape 3772"/>
          <p:cNvCxnSpPr>
            <a:endCxn id="3765" idx="0"/>
          </p:cNvCxnSpPr>
          <p:nvPr/>
        </p:nvCxnSpPr>
        <p:spPr>
          <a:xfrm>
            <a:off x="5224199" y="4061923"/>
            <a:ext cx="201900" cy="31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73" name="Shape 3773"/>
          <p:cNvCxnSpPr>
            <a:endCxn id="3763" idx="0"/>
          </p:cNvCxnSpPr>
          <p:nvPr/>
        </p:nvCxnSpPr>
        <p:spPr>
          <a:xfrm flipH="1">
            <a:off x="5946229" y="4067898"/>
            <a:ext cx="136500" cy="315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74" name="Shape 3774"/>
          <p:cNvCxnSpPr>
            <a:endCxn id="3761" idx="0"/>
          </p:cNvCxnSpPr>
          <p:nvPr/>
        </p:nvCxnSpPr>
        <p:spPr>
          <a:xfrm>
            <a:off x="6273462" y="4066098"/>
            <a:ext cx="1953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775" name="Shape 3775"/>
          <p:cNvSpPr/>
          <p:nvPr/>
        </p:nvSpPr>
        <p:spPr>
          <a:xfrm rot="-6962846">
            <a:off x="2296602" y="2023399"/>
            <a:ext cx="456259" cy="437166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3776" name="Shape 3776"/>
          <p:cNvSpPr/>
          <p:nvPr/>
        </p:nvSpPr>
        <p:spPr>
          <a:xfrm rot="1731856">
            <a:off x="4132375" y="1964961"/>
            <a:ext cx="456241" cy="43715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3777" name="Shape 3777"/>
          <p:cNvSpPr/>
          <p:nvPr/>
        </p:nvSpPr>
        <p:spPr>
          <a:xfrm rot="-5666691">
            <a:off x="6052551" y="1272996"/>
            <a:ext cx="456278" cy="437185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sp>
        <p:nvSpPr>
          <p:cNvPr id="3778" name="Shape 3778"/>
          <p:cNvSpPr/>
          <p:nvPr/>
        </p:nvSpPr>
        <p:spPr>
          <a:xfrm rot="1339367">
            <a:off x="3048152" y="3936245"/>
            <a:ext cx="456246" cy="437194"/>
          </a:xfrm>
          <a:custGeom>
            <a:pathLst>
              <a:path extrusionOk="0" h="19413" w="18251">
                <a:moveTo>
                  <a:pt x="0" y="0"/>
                </a:moveTo>
                <a:cubicBezTo>
                  <a:pt x="2046" y="636"/>
                  <a:pt x="9236" y="580"/>
                  <a:pt x="12278" y="3816"/>
                </a:cubicBezTo>
                <a:cubicBezTo>
                  <a:pt x="15319" y="7051"/>
                  <a:pt x="17255" y="16813"/>
                  <a:pt x="18251" y="19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lg" w="lg" type="triangle"/>
            <a:tailEnd len="lg" w="lg" type="triangle"/>
          </a:ln>
        </p:spPr>
      </p:sp>
      <p:grpSp>
        <p:nvGrpSpPr>
          <p:cNvPr id="3779" name="Shape 3779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780" name="Shape 3780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781" name="Shape 3781"/>
            <p:cNvCxnSpPr>
              <a:endCxn id="3780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782" name="Shape 3782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783" name="Shape 3783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784" name="Shape 3784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785" name="Shape 3785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786" name="Shape 3786"/>
            <p:cNvCxnSpPr>
              <a:endCxn id="3785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787" name="Shape 3787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788" name="Shape 3788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789" name="Shape 3789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790" name="Shape 3790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791" name="Shape 3791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792" name="Shape 3792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793" name="Shape 3793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794" name="Shape 3794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795" name="Shape 3795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796" name="Shape 3796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797" name="Shape 3797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798" name="Shape 3798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799" name="Shape 3799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800" name="Shape 3800"/>
            <p:cNvCxnSpPr>
              <a:endCxn id="3799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01" name="Shape 3801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02" name="Shape 3802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803" name="Shape 3803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804" name="Shape 3804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805" name="Shape 3805"/>
            <p:cNvCxnSpPr>
              <a:endCxn id="3804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06" name="Shape 3806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07" name="Shape 3807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808" name="Shape 3808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809" name="Shape 3809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810" name="Shape 3810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811" name="Shape 3811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812" name="Shape 3812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813" name="Shape 3813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814" name="Shape 3814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815" name="Shape 3815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816" name="Shape 3816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817" name="Shape 3817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818" name="Shape 3818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819" name="Shape 3819"/>
            <p:cNvCxnSpPr>
              <a:endCxn id="3818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20" name="Shape 3820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21" name="Shape 3821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822" name="Shape 3822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823" name="Shape 3823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824" name="Shape 3824"/>
            <p:cNvCxnSpPr>
              <a:endCxn id="3823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25" name="Shape 3825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26" name="Shape 3826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827" name="Shape 3827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828" name="Shape 3828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829" name="Shape 3829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830" name="Shape 3830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831" name="Shape 3831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832" name="Shape 3832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833" name="Shape 3833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834" name="Shape 3834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835" name="Shape 3835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836" name="Shape 3836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837" name="Shape 3837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838" name="Shape 3838"/>
            <p:cNvCxnSpPr>
              <a:endCxn id="3837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39" name="Shape 3839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40" name="Shape 3840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841" name="Shape 3841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842" name="Shape 3842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843" name="Shape 3843"/>
            <p:cNvCxnSpPr>
              <a:endCxn id="3842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44" name="Shape 3844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45" name="Shape 3845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846" name="Shape 3846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847" name="Shape 3847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848" name="Shape 3848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849" name="Shape 3849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850" name="Shape 3850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851" name="Shape 3851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852" name="Shape 3852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853" name="Shape 3853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854" name="Shape 3854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3855" name="Shape 3855"/>
          <p:cNvGrpSpPr/>
          <p:nvPr/>
        </p:nvGrpSpPr>
        <p:grpSpPr>
          <a:xfrm>
            <a:off x="3110717" y="560944"/>
            <a:ext cx="1461280" cy="364755"/>
            <a:chOff x="2381000" y="6442200"/>
            <a:chExt cx="1822500" cy="466200"/>
          </a:xfrm>
        </p:grpSpPr>
        <p:sp>
          <p:nvSpPr>
            <p:cNvPr id="3856" name="Shape 3856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857" name="Shape 3857"/>
            <p:cNvCxnSpPr>
              <a:endCxn id="3856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58" name="Shape 3858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59" name="Shape 3859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grpSp>
        <p:nvGrpSpPr>
          <p:cNvPr id="3860" name="Shape 3860"/>
          <p:cNvGrpSpPr/>
          <p:nvPr/>
        </p:nvGrpSpPr>
        <p:grpSpPr>
          <a:xfrm>
            <a:off x="4572009" y="560944"/>
            <a:ext cx="1461281" cy="364755"/>
            <a:chOff x="2381000" y="6442200"/>
            <a:chExt cx="1822500" cy="466200"/>
          </a:xfrm>
        </p:grpSpPr>
        <p:sp>
          <p:nvSpPr>
            <p:cNvPr id="3861" name="Shape 3861"/>
            <p:cNvSpPr/>
            <p:nvPr/>
          </p:nvSpPr>
          <p:spPr>
            <a:xfrm>
              <a:off x="2381000" y="6451200"/>
              <a:ext cx="1822500" cy="4572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862" name="Shape 3862"/>
            <p:cNvCxnSpPr>
              <a:endCxn id="3861" idx="2"/>
            </p:cNvCxnSpPr>
            <p:nvPr/>
          </p:nvCxnSpPr>
          <p:spPr>
            <a:xfrm flipH="1">
              <a:off x="329225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63" name="Shape 3863"/>
            <p:cNvCxnSpPr/>
            <p:nvPr/>
          </p:nvCxnSpPr>
          <p:spPr>
            <a:xfrm flipH="1">
              <a:off x="28380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64" name="Shape 3864"/>
            <p:cNvCxnSpPr/>
            <p:nvPr/>
          </p:nvCxnSpPr>
          <p:spPr>
            <a:xfrm flipH="1">
              <a:off x="3746500" y="6442200"/>
              <a:ext cx="5100" cy="4662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3865" name="Shape 3865"/>
          <p:cNvSpPr txBox="1"/>
          <p:nvPr/>
        </p:nvSpPr>
        <p:spPr>
          <a:xfrm>
            <a:off x="34755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3866" name="Shape 3866"/>
          <p:cNvSpPr txBox="1"/>
          <p:nvPr/>
        </p:nvSpPr>
        <p:spPr>
          <a:xfrm>
            <a:off x="3841363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3867" name="Shape 3867"/>
          <p:cNvSpPr txBox="1"/>
          <p:nvPr/>
        </p:nvSpPr>
        <p:spPr>
          <a:xfrm>
            <a:off x="42072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3868" name="Shape 3868"/>
          <p:cNvSpPr txBox="1"/>
          <p:nvPr/>
        </p:nvSpPr>
        <p:spPr>
          <a:xfrm>
            <a:off x="457201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8</a:t>
            </a:r>
          </a:p>
        </p:txBody>
      </p:sp>
      <p:sp>
        <p:nvSpPr>
          <p:cNvPr id="3869" name="Shape 3869"/>
          <p:cNvSpPr txBox="1"/>
          <p:nvPr/>
        </p:nvSpPr>
        <p:spPr>
          <a:xfrm>
            <a:off x="493683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3870" name="Shape 3870"/>
          <p:cNvSpPr txBox="1"/>
          <p:nvPr/>
        </p:nvSpPr>
        <p:spPr>
          <a:xfrm>
            <a:off x="5302663" y="560925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  <p:sp>
        <p:nvSpPr>
          <p:cNvPr id="3871" name="Shape 3871"/>
          <p:cNvSpPr txBox="1"/>
          <p:nvPr/>
        </p:nvSpPr>
        <p:spPr>
          <a:xfrm>
            <a:off x="5668488" y="561000"/>
            <a:ext cx="36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cxnSp>
        <p:nvCxnSpPr>
          <p:cNvPr id="3872" name="Shape 3872"/>
          <p:cNvCxnSpPr/>
          <p:nvPr/>
        </p:nvCxnSpPr>
        <p:spPr>
          <a:xfrm>
            <a:off x="3113938" y="570750"/>
            <a:ext cx="360900" cy="35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873" name="Shape 3873"/>
          <p:cNvCxnSpPr/>
          <p:nvPr/>
        </p:nvCxnSpPr>
        <p:spPr>
          <a:xfrm flipH="1">
            <a:off x="3117063" y="571800"/>
            <a:ext cx="358800" cy="34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7" name="Shape 3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8" name="Shape 38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Graphs</a:t>
            </a:r>
          </a:p>
        </p:txBody>
      </p:sp>
      <p:pic>
        <p:nvPicPr>
          <p:cNvPr id="3879" name="Shape 38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4625" y="-6335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3" name="Shape 3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4" name="Shape 38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Terminology</a:t>
            </a:r>
          </a:p>
        </p:txBody>
      </p:sp>
      <p:sp>
        <p:nvSpPr>
          <p:cNvPr id="3885" name="Shape 38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</a:rPr>
              <a:t>Definition: A graph G = (V, E) is: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A set of vertices V (also called nodes interchangably)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 sz="2000">
                <a:solidFill>
                  <a:srgbClr val="000000"/>
                </a:solidFill>
              </a:rPr>
              <a:t>Typically represented as integers in memory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A set of edges E, where e=(v</a:t>
            </a:r>
            <a:r>
              <a:rPr baseline="-25000" lang="en" sz="2000">
                <a:solidFill>
                  <a:srgbClr val="000000"/>
                </a:solidFill>
              </a:rPr>
              <a:t>1</a:t>
            </a:r>
            <a:r>
              <a:rPr lang="en" sz="2000">
                <a:solidFill>
                  <a:srgbClr val="000000"/>
                </a:solidFill>
              </a:rPr>
              <a:t>,v</a:t>
            </a:r>
            <a:r>
              <a:rPr baseline="-25000" lang="en" sz="2000">
                <a:solidFill>
                  <a:srgbClr val="000000"/>
                </a:solidFill>
              </a:rPr>
              <a:t>2</a:t>
            </a:r>
            <a:r>
              <a:rPr lang="en" sz="2000">
                <a:solidFill>
                  <a:srgbClr val="000000"/>
                </a:solidFill>
              </a:rPr>
              <a:t>) ∈ E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pic>
        <p:nvPicPr>
          <p:cNvPr id="3886" name="Shape 38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4275" y="2499325"/>
            <a:ext cx="3790774" cy="234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